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8" r:id="rId2"/>
  </p:sldMasterIdLst>
  <p:notesMasterIdLst>
    <p:notesMasterId r:id="rId33"/>
  </p:notesMasterIdLst>
  <p:sldIdLst>
    <p:sldId id="256" r:id="rId3"/>
    <p:sldId id="259" r:id="rId4"/>
    <p:sldId id="277" r:id="rId5"/>
    <p:sldId id="258" r:id="rId6"/>
    <p:sldId id="275" r:id="rId7"/>
    <p:sldId id="276" r:id="rId8"/>
    <p:sldId id="260" r:id="rId9"/>
    <p:sldId id="261" r:id="rId10"/>
    <p:sldId id="262" r:id="rId11"/>
    <p:sldId id="263" r:id="rId12"/>
    <p:sldId id="264" r:id="rId13"/>
    <p:sldId id="265" r:id="rId14"/>
    <p:sldId id="266" r:id="rId15"/>
    <p:sldId id="267" r:id="rId16"/>
    <p:sldId id="268" r:id="rId17"/>
    <p:sldId id="269" r:id="rId18"/>
    <p:sldId id="281" r:id="rId19"/>
    <p:sldId id="270" r:id="rId20"/>
    <p:sldId id="282" r:id="rId21"/>
    <p:sldId id="283" r:id="rId22"/>
    <p:sldId id="284" r:id="rId23"/>
    <p:sldId id="285" r:id="rId24"/>
    <p:sldId id="286" r:id="rId25"/>
    <p:sldId id="287" r:id="rId26"/>
    <p:sldId id="271" r:id="rId27"/>
    <p:sldId id="279" r:id="rId28"/>
    <p:sldId id="278" r:id="rId29"/>
    <p:sldId id="280" r:id="rId30"/>
    <p:sldId id="272" r:id="rId31"/>
    <p:sldId id="27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48" autoAdjust="0"/>
    <p:restoredTop sz="94602" autoAdjust="0"/>
  </p:normalViewPr>
  <p:slideViewPr>
    <p:cSldViewPr>
      <p:cViewPr varScale="1">
        <p:scale>
          <a:sx n="45" d="100"/>
          <a:sy n="45" d="100"/>
        </p:scale>
        <p:origin x="-701"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imon\Documents\HI-SEAS\YssPaper\Presentation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imon\Documents\HI-SEAS\YssPaper\Presentation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imon\Documents\HI-SEAS\YssPaper\Presentation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Sheet1!$C$1</c:f>
              <c:strCache>
                <c:ptCount val="1"/>
                <c:pt idx="0">
                  <c:v>TOTAL GALLONS SEPTIC TANK</c:v>
                </c:pt>
              </c:strCache>
            </c:strRef>
          </c:tx>
          <c:spPr>
            <a:ln>
              <a:solidFill>
                <a:srgbClr val="FF0000"/>
              </a:solidFill>
            </a:ln>
          </c:spPr>
          <c:marker>
            <c:symbol val="none"/>
          </c:marker>
          <c:val>
            <c:numRef>
              <c:f>Sheet1!$C$2:$C$74</c:f>
              <c:numCache>
                <c:formatCode>General</c:formatCode>
                <c:ptCount val="73"/>
                <c:pt idx="0">
                  <c:v>500</c:v>
                </c:pt>
                <c:pt idx="5">
                  <c:v>270.83</c:v>
                </c:pt>
                <c:pt idx="6">
                  <c:v>270.83</c:v>
                </c:pt>
                <c:pt idx="7">
                  <c:v>250</c:v>
                </c:pt>
                <c:pt idx="8">
                  <c:v>125</c:v>
                </c:pt>
                <c:pt idx="9">
                  <c:v>125</c:v>
                </c:pt>
                <c:pt idx="10">
                  <c:v>500</c:v>
                </c:pt>
                <c:pt idx="11">
                  <c:v>500</c:v>
                </c:pt>
                <c:pt idx="12">
                  <c:v>312.5</c:v>
                </c:pt>
                <c:pt idx="13">
                  <c:v>250</c:v>
                </c:pt>
                <c:pt idx="14">
                  <c:v>250</c:v>
                </c:pt>
                <c:pt idx="15">
                  <c:v>0</c:v>
                </c:pt>
                <c:pt idx="16">
                  <c:v>0</c:v>
                </c:pt>
                <c:pt idx="17">
                  <c:v>500</c:v>
                </c:pt>
                <c:pt idx="18">
                  <c:v>500</c:v>
                </c:pt>
                <c:pt idx="19">
                  <c:v>389</c:v>
                </c:pt>
                <c:pt idx="20">
                  <c:v>348</c:v>
                </c:pt>
                <c:pt idx="21">
                  <c:v>320</c:v>
                </c:pt>
                <c:pt idx="22">
                  <c:v>237</c:v>
                </c:pt>
                <c:pt idx="23">
                  <c:v>168</c:v>
                </c:pt>
                <c:pt idx="24">
                  <c:v>445</c:v>
                </c:pt>
                <c:pt idx="25">
                  <c:v>317</c:v>
                </c:pt>
                <c:pt idx="26">
                  <c:v>140</c:v>
                </c:pt>
                <c:pt idx="27">
                  <c:v>500</c:v>
                </c:pt>
                <c:pt idx="28">
                  <c:v>84.72</c:v>
                </c:pt>
                <c:pt idx="29">
                  <c:v>445.83</c:v>
                </c:pt>
                <c:pt idx="30">
                  <c:v>341.67</c:v>
                </c:pt>
                <c:pt idx="31">
                  <c:v>341.67</c:v>
                </c:pt>
                <c:pt idx="32">
                  <c:v>222.22</c:v>
                </c:pt>
                <c:pt idx="33">
                  <c:v>500</c:v>
                </c:pt>
                <c:pt idx="34">
                  <c:v>402.78</c:v>
                </c:pt>
                <c:pt idx="35">
                  <c:v>347.22</c:v>
                </c:pt>
                <c:pt idx="36">
                  <c:v>305.56</c:v>
                </c:pt>
                <c:pt idx="37">
                  <c:v>194.44</c:v>
                </c:pt>
                <c:pt idx="38">
                  <c:v>125</c:v>
                </c:pt>
                <c:pt idx="39">
                  <c:v>55.56</c:v>
                </c:pt>
                <c:pt idx="40">
                  <c:v>500</c:v>
                </c:pt>
                <c:pt idx="41">
                  <c:v>437.5</c:v>
                </c:pt>
                <c:pt idx="42">
                  <c:v>381.94</c:v>
                </c:pt>
                <c:pt idx="43">
                  <c:v>333.33</c:v>
                </c:pt>
                <c:pt idx="44">
                  <c:v>291.67</c:v>
                </c:pt>
                <c:pt idx="45">
                  <c:v>208.33</c:v>
                </c:pt>
                <c:pt idx="46">
                  <c:v>48.61</c:v>
                </c:pt>
                <c:pt idx="47">
                  <c:v>430.56</c:v>
                </c:pt>
                <c:pt idx="48">
                  <c:v>423.61</c:v>
                </c:pt>
                <c:pt idx="49">
                  <c:v>340.28</c:v>
                </c:pt>
                <c:pt idx="50">
                  <c:v>305.56</c:v>
                </c:pt>
                <c:pt idx="51">
                  <c:v>194.44</c:v>
                </c:pt>
                <c:pt idx="52">
                  <c:v>118.06</c:v>
                </c:pt>
                <c:pt idx="53">
                  <c:v>500</c:v>
                </c:pt>
                <c:pt idx="54">
                  <c:v>416.67</c:v>
                </c:pt>
                <c:pt idx="55">
                  <c:v>368.06</c:v>
                </c:pt>
                <c:pt idx="56">
                  <c:v>291.67</c:v>
                </c:pt>
                <c:pt idx="57">
                  <c:v>215.28</c:v>
                </c:pt>
                <c:pt idx="58">
                  <c:v>500</c:v>
                </c:pt>
                <c:pt idx="59">
                  <c:v>291.67</c:v>
                </c:pt>
                <c:pt idx="60">
                  <c:v>222.22</c:v>
                </c:pt>
                <c:pt idx="61">
                  <c:v>159.72</c:v>
                </c:pt>
                <c:pt idx="62">
                  <c:v>277.77999999999997</c:v>
                </c:pt>
                <c:pt idx="63">
                  <c:v>444.44</c:v>
                </c:pt>
                <c:pt idx="64">
                  <c:v>354.17</c:v>
                </c:pt>
                <c:pt idx="65">
                  <c:v>180.56</c:v>
                </c:pt>
                <c:pt idx="66">
                  <c:v>83.33</c:v>
                </c:pt>
                <c:pt idx="67">
                  <c:v>388.89</c:v>
                </c:pt>
                <c:pt idx="68">
                  <c:v>277.77999999999997</c:v>
                </c:pt>
                <c:pt idx="69">
                  <c:v>194.44</c:v>
                </c:pt>
                <c:pt idx="70">
                  <c:v>500</c:v>
                </c:pt>
                <c:pt idx="71">
                  <c:v>312.5</c:v>
                </c:pt>
                <c:pt idx="72">
                  <c:v>256.94</c:v>
                </c:pt>
              </c:numCache>
            </c:numRef>
          </c:val>
          <c:smooth val="0"/>
        </c:ser>
        <c:dLbls>
          <c:showLegendKey val="0"/>
          <c:showVal val="0"/>
          <c:showCatName val="0"/>
          <c:showSerName val="0"/>
          <c:showPercent val="0"/>
          <c:showBubbleSize val="0"/>
        </c:dLbls>
        <c:marker val="1"/>
        <c:smooth val="0"/>
        <c:axId val="103386112"/>
        <c:axId val="105779968"/>
      </c:lineChart>
      <c:catAx>
        <c:axId val="103386112"/>
        <c:scaling>
          <c:orientation val="minMax"/>
        </c:scaling>
        <c:delete val="0"/>
        <c:axPos val="b"/>
        <c:majorGridlines/>
        <c:majorTickMark val="none"/>
        <c:minorTickMark val="none"/>
        <c:tickLblPos val="nextTo"/>
        <c:crossAx val="105779968"/>
        <c:crosses val="autoZero"/>
        <c:auto val="1"/>
        <c:lblAlgn val="ctr"/>
        <c:lblOffset val="100"/>
        <c:noMultiLvlLbl val="0"/>
      </c:catAx>
      <c:valAx>
        <c:axId val="105779968"/>
        <c:scaling>
          <c:orientation val="minMax"/>
          <c:max val="550"/>
          <c:min val="0"/>
        </c:scaling>
        <c:delete val="0"/>
        <c:axPos val="l"/>
        <c:majorGridlines/>
        <c:minorGridlines/>
        <c:numFmt formatCode="General" sourceLinked="1"/>
        <c:majorTickMark val="none"/>
        <c:minorTickMark val="none"/>
        <c:tickLblPos val="nextTo"/>
        <c:spPr>
          <a:ln w="9525">
            <a:noFill/>
          </a:ln>
        </c:spPr>
        <c:crossAx val="103386112"/>
        <c:crosses val="autoZero"/>
        <c:crossBetween val="between"/>
      </c:valAx>
      <c:spPr>
        <a:solidFill>
          <a:schemeClr val="bg1"/>
        </a:solidFill>
        <a:ln>
          <a:solidFill>
            <a:schemeClr val="tx1"/>
          </a:solidFill>
        </a:ln>
      </c:spPr>
    </c:plotArea>
    <c:legend>
      <c:legendPos val="b"/>
      <c:layout/>
      <c:overlay val="0"/>
    </c:legend>
    <c:plotVisOnly val="1"/>
    <c:dispBlanksAs val="gap"/>
    <c:showDLblsOverMax val="0"/>
  </c:chart>
  <c:spPr>
    <a:solidFill>
      <a:schemeClr val="bg1"/>
    </a:solidFill>
    <a:ln>
      <a:solidFill>
        <a:schemeClr val="tx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Sheet1!$F$1</c:f>
              <c:strCache>
                <c:ptCount val="1"/>
                <c:pt idx="0">
                  <c:v>GREY TANK (gallons)</c:v>
                </c:pt>
              </c:strCache>
            </c:strRef>
          </c:tx>
          <c:marker>
            <c:symbol val="none"/>
          </c:marker>
          <c:val>
            <c:numRef>
              <c:f>Sheet1!$F$2:$F$74</c:f>
              <c:numCache>
                <c:formatCode>General</c:formatCode>
                <c:ptCount val="73"/>
                <c:pt idx="0">
                  <c:v>0</c:v>
                </c:pt>
                <c:pt idx="1">
                  <c:v>110</c:v>
                </c:pt>
                <c:pt idx="2">
                  <c:v>110</c:v>
                </c:pt>
                <c:pt idx="3">
                  <c:v>110</c:v>
                </c:pt>
                <c:pt idx="4">
                  <c:v>126</c:v>
                </c:pt>
                <c:pt idx="5">
                  <c:v>126</c:v>
                </c:pt>
                <c:pt idx="6">
                  <c:v>126</c:v>
                </c:pt>
                <c:pt idx="7">
                  <c:v>140</c:v>
                </c:pt>
                <c:pt idx="8">
                  <c:v>140</c:v>
                </c:pt>
                <c:pt idx="9">
                  <c:v>140</c:v>
                </c:pt>
                <c:pt idx="10">
                  <c:v>0</c:v>
                </c:pt>
                <c:pt idx="11">
                  <c:v>0</c:v>
                </c:pt>
                <c:pt idx="12">
                  <c:v>5</c:v>
                </c:pt>
                <c:pt idx="13">
                  <c:v>50</c:v>
                </c:pt>
                <c:pt idx="14">
                  <c:v>50</c:v>
                </c:pt>
                <c:pt idx="15">
                  <c:v>75</c:v>
                </c:pt>
                <c:pt idx="16">
                  <c:v>75</c:v>
                </c:pt>
                <c:pt idx="17">
                  <c:v>0</c:v>
                </c:pt>
                <c:pt idx="18">
                  <c:v>0</c:v>
                </c:pt>
                <c:pt idx="19">
                  <c:v>50</c:v>
                </c:pt>
                <c:pt idx="20">
                  <c:v>50</c:v>
                </c:pt>
                <c:pt idx="21">
                  <c:v>55</c:v>
                </c:pt>
                <c:pt idx="22">
                  <c:v>85</c:v>
                </c:pt>
                <c:pt idx="23">
                  <c:v>100</c:v>
                </c:pt>
                <c:pt idx="24">
                  <c:v>10</c:v>
                </c:pt>
                <c:pt idx="25">
                  <c:v>55</c:v>
                </c:pt>
                <c:pt idx="26">
                  <c:v>60</c:v>
                </c:pt>
                <c:pt idx="27">
                  <c:v>0</c:v>
                </c:pt>
                <c:pt idx="28">
                  <c:v>125</c:v>
                </c:pt>
                <c:pt idx="29">
                  <c:v>45</c:v>
                </c:pt>
                <c:pt idx="30">
                  <c:v>45</c:v>
                </c:pt>
                <c:pt idx="31">
                  <c:v>45</c:v>
                </c:pt>
                <c:pt idx="32">
                  <c:v>55</c:v>
                </c:pt>
                <c:pt idx="33">
                  <c:v>0</c:v>
                </c:pt>
                <c:pt idx="34">
                  <c:v>0</c:v>
                </c:pt>
                <c:pt idx="35">
                  <c:v>16</c:v>
                </c:pt>
                <c:pt idx="36">
                  <c:v>16</c:v>
                </c:pt>
                <c:pt idx="37">
                  <c:v>16</c:v>
                </c:pt>
                <c:pt idx="38">
                  <c:v>250</c:v>
                </c:pt>
                <c:pt idx="39">
                  <c:v>75</c:v>
                </c:pt>
                <c:pt idx="40">
                  <c:v>0</c:v>
                </c:pt>
                <c:pt idx="41">
                  <c:v>0</c:v>
                </c:pt>
                <c:pt idx="42">
                  <c:v>16</c:v>
                </c:pt>
                <c:pt idx="43">
                  <c:v>16</c:v>
                </c:pt>
                <c:pt idx="44">
                  <c:v>52</c:v>
                </c:pt>
                <c:pt idx="45">
                  <c:v>75</c:v>
                </c:pt>
                <c:pt idx="46">
                  <c:v>125</c:v>
                </c:pt>
                <c:pt idx="47">
                  <c:v>60</c:v>
                </c:pt>
                <c:pt idx="48">
                  <c:v>60</c:v>
                </c:pt>
                <c:pt idx="49">
                  <c:v>80</c:v>
                </c:pt>
                <c:pt idx="50">
                  <c:v>100</c:v>
                </c:pt>
                <c:pt idx="51">
                  <c:v>115</c:v>
                </c:pt>
                <c:pt idx="52">
                  <c:v>0</c:v>
                </c:pt>
                <c:pt idx="53">
                  <c:v>50</c:v>
                </c:pt>
                <c:pt idx="54">
                  <c:v>100</c:v>
                </c:pt>
                <c:pt idx="55">
                  <c:v>100</c:v>
                </c:pt>
                <c:pt idx="56">
                  <c:v>100</c:v>
                </c:pt>
                <c:pt idx="57">
                  <c:v>124</c:v>
                </c:pt>
                <c:pt idx="58">
                  <c:v>0</c:v>
                </c:pt>
                <c:pt idx="59">
                  <c:v>50</c:v>
                </c:pt>
                <c:pt idx="60">
                  <c:v>75</c:v>
                </c:pt>
                <c:pt idx="61">
                  <c:v>90</c:v>
                </c:pt>
                <c:pt idx="62">
                  <c:v>110</c:v>
                </c:pt>
                <c:pt idx="63">
                  <c:v>0</c:v>
                </c:pt>
                <c:pt idx="64">
                  <c:v>16</c:v>
                </c:pt>
                <c:pt idx="65">
                  <c:v>50</c:v>
                </c:pt>
                <c:pt idx="66">
                  <c:v>80</c:v>
                </c:pt>
                <c:pt idx="67">
                  <c:v>60</c:v>
                </c:pt>
                <c:pt idx="68">
                  <c:v>80</c:v>
                </c:pt>
                <c:pt idx="69">
                  <c:v>0</c:v>
                </c:pt>
                <c:pt idx="70">
                  <c:v>0</c:v>
                </c:pt>
                <c:pt idx="71">
                  <c:v>65</c:v>
                </c:pt>
                <c:pt idx="72">
                  <c:v>100</c:v>
                </c:pt>
              </c:numCache>
            </c:numRef>
          </c:val>
          <c:smooth val="0"/>
        </c:ser>
        <c:dLbls>
          <c:showLegendKey val="0"/>
          <c:showVal val="0"/>
          <c:showCatName val="0"/>
          <c:showSerName val="0"/>
          <c:showPercent val="0"/>
          <c:showBubbleSize val="0"/>
        </c:dLbls>
        <c:marker val="1"/>
        <c:smooth val="0"/>
        <c:axId val="105819136"/>
        <c:axId val="105833216"/>
      </c:lineChart>
      <c:catAx>
        <c:axId val="105819136"/>
        <c:scaling>
          <c:orientation val="minMax"/>
        </c:scaling>
        <c:delete val="0"/>
        <c:axPos val="b"/>
        <c:majorGridlines/>
        <c:majorTickMark val="none"/>
        <c:minorTickMark val="none"/>
        <c:tickLblPos val="nextTo"/>
        <c:crossAx val="105833216"/>
        <c:crosses val="autoZero"/>
        <c:auto val="1"/>
        <c:lblAlgn val="ctr"/>
        <c:lblOffset val="100"/>
        <c:noMultiLvlLbl val="0"/>
      </c:catAx>
      <c:valAx>
        <c:axId val="105833216"/>
        <c:scaling>
          <c:orientation val="minMax"/>
        </c:scaling>
        <c:delete val="0"/>
        <c:axPos val="l"/>
        <c:majorGridlines/>
        <c:minorGridlines/>
        <c:numFmt formatCode="General" sourceLinked="1"/>
        <c:majorTickMark val="none"/>
        <c:minorTickMark val="none"/>
        <c:tickLblPos val="nextTo"/>
        <c:spPr>
          <a:ln w="9525">
            <a:noFill/>
          </a:ln>
        </c:spPr>
        <c:crossAx val="105819136"/>
        <c:crosses val="autoZero"/>
        <c:crossBetween val="between"/>
      </c:valAx>
    </c:plotArea>
    <c:legend>
      <c:legendPos val="b"/>
      <c:layout/>
      <c:overlay val="0"/>
    </c:legend>
    <c:plotVisOnly val="1"/>
    <c:dispBlanksAs val="gap"/>
    <c:showDLblsOverMax val="0"/>
  </c:chart>
  <c:spPr>
    <a:solidFill>
      <a:schemeClr val="bg1"/>
    </a:solidFill>
    <a:ln>
      <a:solidFill>
        <a:schemeClr val="tx1"/>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Sheet1!$E$1</c:f>
              <c:strCache>
                <c:ptCount val="1"/>
                <c:pt idx="0">
                  <c:v>MAIN WATER (GALLONS)</c:v>
                </c:pt>
              </c:strCache>
            </c:strRef>
          </c:tx>
          <c:marker>
            <c:symbol val="none"/>
          </c:marker>
          <c:val>
            <c:numRef>
              <c:f>Sheet1!$E$2:$E$74</c:f>
              <c:numCache>
                <c:formatCode>General</c:formatCode>
                <c:ptCount val="73"/>
                <c:pt idx="0">
                  <c:v>437</c:v>
                </c:pt>
                <c:pt idx="1">
                  <c:v>249</c:v>
                </c:pt>
                <c:pt idx="2">
                  <c:v>500</c:v>
                </c:pt>
                <c:pt idx="3">
                  <c:v>141</c:v>
                </c:pt>
                <c:pt idx="4">
                  <c:v>433</c:v>
                </c:pt>
                <c:pt idx="5">
                  <c:v>433</c:v>
                </c:pt>
                <c:pt idx="6">
                  <c:v>390</c:v>
                </c:pt>
                <c:pt idx="7">
                  <c:v>500</c:v>
                </c:pt>
                <c:pt idx="8">
                  <c:v>362</c:v>
                </c:pt>
                <c:pt idx="9">
                  <c:v>500</c:v>
                </c:pt>
                <c:pt idx="10">
                  <c:v>500</c:v>
                </c:pt>
                <c:pt idx="11">
                  <c:v>429</c:v>
                </c:pt>
                <c:pt idx="12">
                  <c:v>319</c:v>
                </c:pt>
                <c:pt idx="13">
                  <c:v>249</c:v>
                </c:pt>
                <c:pt idx="14">
                  <c:v>187</c:v>
                </c:pt>
                <c:pt idx="15">
                  <c:v>425</c:v>
                </c:pt>
                <c:pt idx="16">
                  <c:v>366</c:v>
                </c:pt>
                <c:pt idx="17">
                  <c:v>500</c:v>
                </c:pt>
                <c:pt idx="18">
                  <c:v>429</c:v>
                </c:pt>
                <c:pt idx="19">
                  <c:v>358</c:v>
                </c:pt>
                <c:pt idx="20">
                  <c:v>284</c:v>
                </c:pt>
                <c:pt idx="21">
                  <c:v>210</c:v>
                </c:pt>
                <c:pt idx="22">
                  <c:v>163</c:v>
                </c:pt>
                <c:pt idx="23">
                  <c:v>458</c:v>
                </c:pt>
                <c:pt idx="24">
                  <c:v>341</c:v>
                </c:pt>
                <c:pt idx="25">
                  <c:v>202</c:v>
                </c:pt>
                <c:pt idx="26">
                  <c:v>283</c:v>
                </c:pt>
                <c:pt idx="27">
                  <c:v>432.5</c:v>
                </c:pt>
                <c:pt idx="28">
                  <c:v>207.5</c:v>
                </c:pt>
                <c:pt idx="29">
                  <c:v>382.5</c:v>
                </c:pt>
                <c:pt idx="30">
                  <c:v>241.67</c:v>
                </c:pt>
                <c:pt idx="31">
                  <c:v>250</c:v>
                </c:pt>
                <c:pt idx="32">
                  <c:v>108.33</c:v>
                </c:pt>
                <c:pt idx="33">
                  <c:v>133.33000000000001</c:v>
                </c:pt>
                <c:pt idx="34">
                  <c:v>233.33</c:v>
                </c:pt>
                <c:pt idx="35">
                  <c:v>183.33</c:v>
                </c:pt>
                <c:pt idx="36">
                  <c:v>416.67</c:v>
                </c:pt>
                <c:pt idx="37">
                  <c:v>329.17</c:v>
                </c:pt>
                <c:pt idx="38">
                  <c:v>225</c:v>
                </c:pt>
                <c:pt idx="39">
                  <c:v>133.33000000000001</c:v>
                </c:pt>
                <c:pt idx="40">
                  <c:v>433.33</c:v>
                </c:pt>
                <c:pt idx="41">
                  <c:v>366.67</c:v>
                </c:pt>
                <c:pt idx="42">
                  <c:v>295.83</c:v>
                </c:pt>
                <c:pt idx="43">
                  <c:v>233.33</c:v>
                </c:pt>
                <c:pt idx="44">
                  <c:v>175</c:v>
                </c:pt>
                <c:pt idx="45">
                  <c:v>75</c:v>
                </c:pt>
                <c:pt idx="46">
                  <c:v>266.67</c:v>
                </c:pt>
                <c:pt idx="47">
                  <c:v>108.33</c:v>
                </c:pt>
                <c:pt idx="48">
                  <c:v>125</c:v>
                </c:pt>
                <c:pt idx="49">
                  <c:v>108.33</c:v>
                </c:pt>
                <c:pt idx="50">
                  <c:v>362.5</c:v>
                </c:pt>
                <c:pt idx="51">
                  <c:v>191.67</c:v>
                </c:pt>
                <c:pt idx="52">
                  <c:v>116.67</c:v>
                </c:pt>
                <c:pt idx="53">
                  <c:v>408.33</c:v>
                </c:pt>
                <c:pt idx="54">
                  <c:v>316.67</c:v>
                </c:pt>
                <c:pt idx="55">
                  <c:v>262.5</c:v>
                </c:pt>
                <c:pt idx="56">
                  <c:v>166.67</c:v>
                </c:pt>
                <c:pt idx="57">
                  <c:v>400</c:v>
                </c:pt>
                <c:pt idx="58">
                  <c:v>483.33</c:v>
                </c:pt>
                <c:pt idx="59">
                  <c:v>300</c:v>
                </c:pt>
                <c:pt idx="60">
                  <c:v>500</c:v>
                </c:pt>
                <c:pt idx="61">
                  <c:v>400</c:v>
                </c:pt>
                <c:pt idx="62">
                  <c:v>275</c:v>
                </c:pt>
                <c:pt idx="63">
                  <c:v>175</c:v>
                </c:pt>
                <c:pt idx="64">
                  <c:v>308.33</c:v>
                </c:pt>
                <c:pt idx="65">
                  <c:v>108.33</c:v>
                </c:pt>
                <c:pt idx="66">
                  <c:v>500</c:v>
                </c:pt>
                <c:pt idx="67">
                  <c:v>216.67</c:v>
                </c:pt>
                <c:pt idx="68">
                  <c:v>391.67</c:v>
                </c:pt>
                <c:pt idx="69">
                  <c:v>241.67</c:v>
                </c:pt>
                <c:pt idx="70">
                  <c:v>500</c:v>
                </c:pt>
                <c:pt idx="71">
                  <c:v>316.67</c:v>
                </c:pt>
                <c:pt idx="72">
                  <c:v>500</c:v>
                </c:pt>
              </c:numCache>
            </c:numRef>
          </c:val>
          <c:smooth val="0"/>
        </c:ser>
        <c:dLbls>
          <c:showLegendKey val="0"/>
          <c:showVal val="0"/>
          <c:showCatName val="0"/>
          <c:showSerName val="0"/>
          <c:showPercent val="0"/>
          <c:showBubbleSize val="0"/>
        </c:dLbls>
        <c:marker val="1"/>
        <c:smooth val="0"/>
        <c:axId val="105659392"/>
        <c:axId val="105669376"/>
      </c:lineChart>
      <c:catAx>
        <c:axId val="105659392"/>
        <c:scaling>
          <c:orientation val="minMax"/>
        </c:scaling>
        <c:delete val="0"/>
        <c:axPos val="b"/>
        <c:majorGridlines/>
        <c:majorTickMark val="none"/>
        <c:minorTickMark val="none"/>
        <c:tickLblPos val="nextTo"/>
        <c:crossAx val="105669376"/>
        <c:crosses val="autoZero"/>
        <c:auto val="1"/>
        <c:lblAlgn val="ctr"/>
        <c:lblOffset val="100"/>
        <c:noMultiLvlLbl val="0"/>
      </c:catAx>
      <c:valAx>
        <c:axId val="105669376"/>
        <c:scaling>
          <c:orientation val="minMax"/>
          <c:max val="550"/>
          <c:min val="50"/>
        </c:scaling>
        <c:delete val="0"/>
        <c:axPos val="l"/>
        <c:majorGridlines/>
        <c:numFmt formatCode="General" sourceLinked="1"/>
        <c:majorTickMark val="none"/>
        <c:minorTickMark val="none"/>
        <c:tickLblPos val="nextTo"/>
        <c:spPr>
          <a:ln w="9525">
            <a:noFill/>
          </a:ln>
        </c:spPr>
        <c:crossAx val="105659392"/>
        <c:crosses val="autoZero"/>
        <c:crossBetween val="between"/>
      </c:valAx>
    </c:plotArea>
    <c:legend>
      <c:legendPos val="b"/>
      <c:layout/>
      <c:overlay val="0"/>
    </c:legend>
    <c:plotVisOnly val="1"/>
    <c:dispBlanksAs val="gap"/>
    <c:showDLblsOverMax val="0"/>
  </c:chart>
  <c:spPr>
    <a:solidFill>
      <a:schemeClr val="bg1"/>
    </a:solidFill>
    <a:ln>
      <a:solidFill>
        <a:schemeClr val="tx1"/>
      </a:solid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686D56-6888-415D-8B89-21F81E7F3D13}" type="datetimeFigureOut">
              <a:rPr lang="en-US" smtClean="0"/>
              <a:t>9/23/2013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1902C5-FCFE-4DA0-B569-B1DAADA5BBC3}" type="slidenum">
              <a:rPr lang="en-US" smtClean="0"/>
              <a:t>‹#›</a:t>
            </a:fld>
            <a:endParaRPr lang="en-US"/>
          </a:p>
        </p:txBody>
      </p:sp>
    </p:spTree>
    <p:extLst>
      <p:ext uri="{BB962C8B-B14F-4D97-AF65-F5344CB8AC3E}">
        <p14:creationId xmlns:p14="http://schemas.microsoft.com/office/powerpoint/2010/main" val="1079079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CA" smtClean="0"/>
              <a:t>A new site for the HI-SEAS mission has been chosen to be on the slopes between Mona Loa and Mona Kea volcanoes on the big island of hawaii. As you can see from this picture the terrain here is very mars like. In fact, the curiousity rover on mars now, has confirmed that the rock formations seen in this area are the same chemical composition to those seen on the surface of mars. So this has turned out to be one of the most Mars-like areas on earth in terms of soil conditions. The habitat that we will be living in will be build in the bowl shaped depression on the left side of this picture.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fontAlgn="base">
              <a:spcBef>
                <a:spcPct val="0"/>
              </a:spcBef>
              <a:spcAft>
                <a:spcPct val="0"/>
              </a:spcAft>
              <a:defRPr>
                <a:solidFill>
                  <a:schemeClr val="tx1"/>
                </a:solidFill>
                <a:latin typeface="Times New Roman" pitchFamily="18" charset="0"/>
              </a:defRPr>
            </a:lvl6pPr>
            <a:lvl7pPr marL="2971800" indent="-228600" fontAlgn="base">
              <a:spcBef>
                <a:spcPct val="0"/>
              </a:spcBef>
              <a:spcAft>
                <a:spcPct val="0"/>
              </a:spcAft>
              <a:defRPr>
                <a:solidFill>
                  <a:schemeClr val="tx1"/>
                </a:solidFill>
                <a:latin typeface="Times New Roman" pitchFamily="18" charset="0"/>
              </a:defRPr>
            </a:lvl7pPr>
            <a:lvl8pPr marL="3429000" indent="-228600" fontAlgn="base">
              <a:spcBef>
                <a:spcPct val="0"/>
              </a:spcBef>
              <a:spcAft>
                <a:spcPct val="0"/>
              </a:spcAft>
              <a:defRPr>
                <a:solidFill>
                  <a:schemeClr val="tx1"/>
                </a:solidFill>
                <a:latin typeface="Times New Roman" pitchFamily="18" charset="0"/>
              </a:defRPr>
            </a:lvl8pPr>
            <a:lvl9pPr marL="3886200" indent="-228600" fontAlgn="base">
              <a:spcBef>
                <a:spcPct val="0"/>
              </a:spcBef>
              <a:spcAft>
                <a:spcPct val="0"/>
              </a:spcAft>
              <a:defRPr>
                <a:solidFill>
                  <a:schemeClr val="tx1"/>
                </a:solidFill>
                <a:latin typeface="Times New Roman" pitchFamily="18" charset="0"/>
              </a:defRPr>
            </a:lvl9pPr>
          </a:lstStyle>
          <a:p>
            <a:fld id="{65D58B7E-89BF-4043-8EFB-788449B0FB31}" type="slidenum">
              <a:rPr lang="en-US">
                <a:solidFill>
                  <a:prstClr val="black"/>
                </a:solidFill>
                <a:latin typeface="Calibri" pitchFamily="34" charset="0"/>
              </a:rPr>
              <a:pPr/>
              <a:t>2</a:t>
            </a:fld>
            <a:endParaRPr lang="en-US">
              <a:solidFill>
                <a:prstClr val="black"/>
              </a:solidFill>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11</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12</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13</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14</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15</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16</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17</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18</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19</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20</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3</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21</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22</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23</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24</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25</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26</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27</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28</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29</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30</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4</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5</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6</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7</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8</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9</a:t>
            </a:fld>
            <a:endParaRPr lang="en-US"/>
          </a:p>
        </p:txBody>
      </p:sp>
    </p:spTree>
    <p:extLst>
      <p:ext uri="{BB962C8B-B14F-4D97-AF65-F5344CB8AC3E}">
        <p14:creationId xmlns:p14="http://schemas.microsoft.com/office/powerpoint/2010/main" val="380132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1902C5-FCFE-4DA0-B569-B1DAADA5BBC3}" type="slidenum">
              <a:rPr lang="en-US" smtClean="0"/>
              <a:t>10</a:t>
            </a:fld>
            <a:endParaRPr lang="en-US"/>
          </a:p>
        </p:txBody>
      </p:sp>
    </p:spTree>
    <p:extLst>
      <p:ext uri="{BB962C8B-B14F-4D97-AF65-F5344CB8AC3E}">
        <p14:creationId xmlns:p14="http://schemas.microsoft.com/office/powerpoint/2010/main" val="3801326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777479"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777479"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169ECD65-3883-41A5-B87C-8A40A0FF8578}"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8" name="Slide Number Placeholder 5"/>
          <p:cNvSpPr>
            <a:spLocks noGrp="1"/>
          </p:cNvSpPr>
          <p:nvPr>
            <p:ph type="sldNum" sz="quarter" idx="12"/>
          </p:nvPr>
        </p:nvSpPr>
        <p:spPr/>
        <p:txBody>
          <a:bodyPr/>
          <a:lstStyle>
            <a:lvl1pPr>
              <a:defRPr/>
            </a:lvl1pPr>
          </a:lstStyle>
          <a:p>
            <a:pPr>
              <a:defRPr/>
            </a:pPr>
            <a:fld id="{B7DCD37C-87D1-4ECB-9C78-ED775EF262F1}"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80607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1568696-4EDD-4867-89C7-3C130C1249CA}"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A04D653-CCAE-4158-A973-C43AD97D23CB}"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9392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3"/>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9E5B1C7-75C4-4075-938C-FF94CD712689}"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B055D726-39A6-4615-922C-97E1DF6C3CFD}"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811265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4CE36F-05AF-412B-B3EA-01147AC282BA}" type="datetime1">
              <a:rPr lang="en-US" smtClean="0"/>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E0D0-C607-4EEE-9B89-BE47ABDD16CC}"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2FA727-55F1-4A9A-973F-CBE8BC499BC6}" type="datetime1">
              <a:rPr lang="en-US" smtClean="0"/>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53A7A1-DF43-442F-9732-E814FE561D5E}" type="datetime1">
              <a:rPr lang="en-US" smtClean="0"/>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E0D0-C607-4EEE-9B89-BE47ABDD16CC}"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E2D9A5-DA67-4ABF-ADA8-FE4AB0644C27}" type="datetime1">
              <a:rPr lang="en-US" smtClean="0"/>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73D9CF-5BFD-4148-83AA-DFCB80FCB7EA}" type="datetime1">
              <a:rPr lang="en-US" smtClean="0"/>
              <a:t>9/23/2013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70E0D0-C607-4EEE-9B89-BE47ABDD16CC}"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945A8D-157C-4757-949D-BA13EF95F2D9}" type="datetime1">
              <a:rPr lang="en-US" smtClean="0"/>
              <a:t>9/23/2013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35AA0-554F-4C10-8579-8AB45372BE95}" type="datetime1">
              <a:rPr lang="en-US" smtClean="0"/>
              <a:t>9/23/2013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258695-45EB-49D3-8FDC-B237AF068083}" type="datetime1">
              <a:rPr lang="en-US" smtClean="0"/>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E0D0-C607-4EEE-9B89-BE47ABDD16CC}"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43BD2E1-92BA-4D33-933E-C54C5DCAED8C}"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D6AC03CA-7D32-485A-8122-5A717655C25E}"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01619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C4E80A-FC81-46CB-A105-4B009617B102}" type="datetime1">
              <a:rPr lang="en-US" smtClean="0"/>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8675EA-50B9-41D7-A883-B3081C15DB19}" type="datetime1">
              <a:rPr lang="en-US" smtClean="0"/>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95556-2C97-4675-B201-1BFBEBAE97A8}" type="datetime1">
              <a:rPr lang="en-US" smtClean="0"/>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E0D0-C607-4EEE-9B89-BE47ABDD16C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777479"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777479"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762000" y="3276600"/>
            <a:ext cx="7543800" cy="1676400"/>
          </a:xfrm>
        </p:spPr>
        <p:txBody>
          <a:bodyPr/>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4EE6D6C0-703F-4770-88F7-0D26B3EA5E0F}"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8" name="Slide Number Placeholder 5"/>
          <p:cNvSpPr>
            <a:spLocks noGrp="1"/>
          </p:cNvSpPr>
          <p:nvPr>
            <p:ph type="sldNum" sz="quarter" idx="12"/>
          </p:nvPr>
        </p:nvSpPr>
        <p:spPr/>
        <p:txBody>
          <a:bodyPr/>
          <a:lstStyle>
            <a:lvl1pPr>
              <a:defRPr/>
            </a:lvl1pPr>
          </a:lstStyle>
          <a:p>
            <a:pPr>
              <a:defRPr/>
            </a:pPr>
            <a:fld id="{B7C56F36-0825-454B-BBE1-7D15918C8727}"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442256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1E09419-2A3E-46A4-8CCA-45351F575198}"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749B451-9C79-4CEC-AC19-C3EE9FD56A77}"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91929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758429" y="1249364"/>
            <a:ext cx="36576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44629" y="1249364"/>
            <a:ext cx="36576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6"/>
          <p:cNvSpPr>
            <a:spLocks noGrp="1"/>
          </p:cNvSpPr>
          <p:nvPr>
            <p:ph type="dt" sz="half" idx="10"/>
          </p:nvPr>
        </p:nvSpPr>
        <p:spPr/>
        <p:txBody>
          <a:bodyPr/>
          <a:lstStyle>
            <a:lvl1pPr>
              <a:defRPr/>
            </a:lvl1pPr>
          </a:lstStyle>
          <a:p>
            <a:pPr>
              <a:defRPr/>
            </a:pPr>
            <a:fld id="{8CDB15A9-7FD8-4695-AC0A-65CC51B6FCBD}"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10" name="Footer Placeholder 7"/>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11" name="Slide Number Placeholder 8"/>
          <p:cNvSpPr>
            <a:spLocks noGrp="1"/>
          </p:cNvSpPr>
          <p:nvPr>
            <p:ph type="sldNum" sz="quarter" idx="12"/>
          </p:nvPr>
        </p:nvSpPr>
        <p:spPr/>
        <p:txBody>
          <a:bodyPr/>
          <a:lstStyle>
            <a:lvl1pPr>
              <a:defRPr/>
            </a:lvl1pPr>
          </a:lstStyle>
          <a:p>
            <a:pPr>
              <a:defRPr/>
            </a:pPr>
            <a:fld id="{08311537-7700-4CA6-84EC-2031A62AE176}"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95331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CB3D65E5-9375-4CEA-A89C-5C1279E5D0B5}"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E5B9CF61-A453-4C38-9FA7-C9E6398B7930}"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158305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773FF1-9586-4BC4-B25D-E3C7BC137843}"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509FCFB7-A814-412E-AF25-3C278A44B8A8}"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63184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p:cNvCxnSpPr/>
          <p:nvPr/>
        </p:nvCxnSpPr>
        <p:spPr>
          <a:xfrm rot="5400000">
            <a:off x="1676996" y="2515593"/>
            <a:ext cx="3810000" cy="1191"/>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4572000"/>
            <a:ext cx="6784848" cy="1600200"/>
          </a:xfrm>
        </p:spPr>
        <p:txBody>
          <a:bodyPr>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2"/>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2"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D0E7DE0B-114A-48E1-AE46-0A80BC23B068}"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7" name="Footer Placeholder 5"/>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8" name="Slide Number Placeholder 6"/>
          <p:cNvSpPr>
            <a:spLocks noGrp="1"/>
          </p:cNvSpPr>
          <p:nvPr>
            <p:ph type="sldNum" sz="quarter" idx="12"/>
          </p:nvPr>
        </p:nvSpPr>
        <p:spPr/>
        <p:txBody>
          <a:bodyPr/>
          <a:lstStyle>
            <a:lvl1pPr>
              <a:defRPr/>
            </a:lvl1pPr>
          </a:lstStyle>
          <a:p>
            <a:pPr>
              <a:defRPr/>
            </a:pPr>
            <a:fld id="{48322C99-1630-4F79-9A64-114EDAF82A31}"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27986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850392" y="3505200"/>
            <a:ext cx="7391400" cy="804862"/>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CE7ABFD-2800-47FC-A82C-AD1113193172}"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303030">
                  <a:lumMod val="90000"/>
                  <a:lumOff val="1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9E00F1D-4425-4E1D-B7B9-BBD9E021A73F}" type="slidenum">
              <a:rPr lang="en-US">
                <a:solidFill>
                  <a:prstClr val="black">
                    <a:lumMod val="85000"/>
                    <a:lumOff val="15000"/>
                  </a:prstClr>
                </a:solidFill>
              </a:rPr>
              <a:pPr>
                <a:def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66220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4572000"/>
            <a:ext cx="6781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762000" y="685800"/>
            <a:ext cx="7543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248400" y="6208714"/>
            <a:ext cx="2133600" cy="365125"/>
          </a:xfrm>
          <a:prstGeom prst="rect">
            <a:avLst/>
          </a:prstGeom>
        </p:spPr>
        <p:txBody>
          <a:bodyPr vert="horz" lIns="91440" tIns="45720" rIns="91440" bIns="45720" rtlCol="0" anchor="ctr"/>
          <a:lstStyle>
            <a:lvl1pPr algn="r" fontAlgn="auto">
              <a:spcBef>
                <a:spcPts val="0"/>
              </a:spcBef>
              <a:spcAft>
                <a:spcPts val="0"/>
              </a:spcAft>
              <a:defRPr sz="1200" b="1" smtClean="0">
                <a:solidFill>
                  <a:schemeClr val="tx2">
                    <a:lumMod val="90000"/>
                    <a:lumOff val="10000"/>
                  </a:schemeClr>
                </a:solidFill>
                <a:latin typeface="+mn-lt"/>
                <a:cs typeface="+mn-cs"/>
              </a:defRPr>
            </a:lvl1pPr>
          </a:lstStyle>
          <a:p>
            <a:pPr>
              <a:defRPr/>
            </a:pPr>
            <a:fld id="{C748E3FB-5F90-46BE-9DB4-9B6E4A0FC603}" type="datetime1">
              <a:rPr lang="en-US" smtClean="0">
                <a:solidFill>
                  <a:srgbClr val="303030">
                    <a:lumMod val="90000"/>
                    <a:lumOff val="10000"/>
                  </a:srgbClr>
                </a:solidFill>
              </a:rPr>
              <a:t>9/23/2013</a:t>
            </a:fld>
            <a:endParaRPr lang="en-US">
              <a:solidFill>
                <a:srgbClr val="303030">
                  <a:lumMod val="90000"/>
                  <a:lumOff val="10000"/>
                </a:srgbClr>
              </a:solidFill>
            </a:endParaRPr>
          </a:p>
        </p:txBody>
      </p:sp>
      <p:sp>
        <p:nvSpPr>
          <p:cNvPr id="5" name="Footer Placeholder 4"/>
          <p:cNvSpPr>
            <a:spLocks noGrp="1"/>
          </p:cNvSpPr>
          <p:nvPr>
            <p:ph type="ftr" sz="quarter" idx="3"/>
          </p:nvPr>
        </p:nvSpPr>
        <p:spPr>
          <a:xfrm>
            <a:off x="762000" y="6208714"/>
            <a:ext cx="4874419" cy="365125"/>
          </a:xfrm>
          <a:prstGeom prst="rect">
            <a:avLst/>
          </a:prstGeom>
        </p:spPr>
        <p:txBody>
          <a:bodyPr vert="horz" lIns="91440" tIns="45720" rIns="91440" bIns="45720" rtlCol="0" anchor="ctr"/>
          <a:lstStyle>
            <a:lvl1pPr algn="l" fontAlgn="auto">
              <a:spcBef>
                <a:spcPts val="0"/>
              </a:spcBef>
              <a:spcAft>
                <a:spcPts val="0"/>
              </a:spcAft>
              <a:defRPr sz="1200" b="1">
                <a:solidFill>
                  <a:schemeClr val="tx2">
                    <a:lumMod val="90000"/>
                    <a:lumOff val="10000"/>
                  </a:schemeClr>
                </a:solidFill>
                <a:latin typeface="+mn-lt"/>
                <a:cs typeface="+mn-cs"/>
              </a:defRPr>
            </a:lvl1pPr>
          </a:lstStyle>
          <a:p>
            <a:pPr>
              <a:defRPr/>
            </a:pPr>
            <a:endParaRPr lang="en-US">
              <a:solidFill>
                <a:srgbClr val="303030">
                  <a:lumMod val="90000"/>
                  <a:lumOff val="10000"/>
                </a:srgbClr>
              </a:solidFill>
            </a:endParaRPr>
          </a:p>
        </p:txBody>
      </p:sp>
      <p:sp>
        <p:nvSpPr>
          <p:cNvPr id="6" name="Slide Number Placeholder 5"/>
          <p:cNvSpPr>
            <a:spLocks noGrp="1"/>
          </p:cNvSpPr>
          <p:nvPr>
            <p:ph type="sldNum" sz="quarter" idx="4"/>
          </p:nvPr>
        </p:nvSpPr>
        <p:spPr>
          <a:xfrm>
            <a:off x="7620000" y="5688014"/>
            <a:ext cx="762000" cy="365125"/>
          </a:xfrm>
          <a:prstGeom prst="rect">
            <a:avLst/>
          </a:prstGeom>
        </p:spPr>
        <p:txBody>
          <a:bodyPr vert="horz" lIns="91440" tIns="45720" rIns="91440" bIns="45720" rtlCol="0" anchor="ctr"/>
          <a:lstStyle>
            <a:lvl1pPr algn="r" fontAlgn="auto">
              <a:spcBef>
                <a:spcPts val="0"/>
              </a:spcBef>
              <a:spcAft>
                <a:spcPts val="0"/>
              </a:spcAft>
              <a:defRPr sz="2400" smtClean="0">
                <a:solidFill>
                  <a:schemeClr val="tx1">
                    <a:lumMod val="85000"/>
                    <a:lumOff val="15000"/>
                  </a:schemeClr>
                </a:solidFill>
                <a:latin typeface="+mj-lt"/>
                <a:cs typeface="+mn-cs"/>
              </a:defRPr>
            </a:lvl1pPr>
          </a:lstStyle>
          <a:p>
            <a:pPr>
              <a:defRPr/>
            </a:pPr>
            <a:fld id="{65D0E1A2-67F8-4019-A84B-E6843EA44ACF}" type="slidenum">
              <a:rPr lang="en-US">
                <a:solidFill>
                  <a:prstClr val="black">
                    <a:lumMod val="85000"/>
                    <a:lumOff val="15000"/>
                  </a:prstClr>
                </a:solidFill>
              </a:rPr>
              <a:pPr>
                <a:defRPr/>
              </a:pPr>
              <a:t>‹#›</a:t>
            </a:fld>
            <a:endParaRPr lang="en-US">
              <a:solidFill>
                <a:prstClr val="black">
                  <a:lumMod val="85000"/>
                  <a:lumOff val="15000"/>
                </a:prstClr>
              </a:solidFill>
            </a:endParaRPr>
          </a:p>
        </p:txBody>
      </p:sp>
      <p:sp>
        <p:nvSpPr>
          <p:cNvPr id="8" name="Rectangle 7"/>
          <p:cNvSpPr/>
          <p:nvPr/>
        </p:nvSpPr>
        <p:spPr>
          <a:xfrm>
            <a:off x="777479"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777479"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112396570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fontAlgn="base">
        <a:spcBef>
          <a:spcPct val="0"/>
        </a:spcBef>
        <a:spcAft>
          <a:spcPct val="0"/>
        </a:spcAft>
        <a:defRPr sz="5400" kern="1200">
          <a:solidFill>
            <a:srgbClr val="262626"/>
          </a:solidFill>
          <a:latin typeface="+mj-lt"/>
          <a:ea typeface="+mj-ea"/>
          <a:cs typeface="+mj-cs"/>
        </a:defRPr>
      </a:lvl1pPr>
      <a:lvl2pPr algn="l" rtl="0" fontAlgn="base">
        <a:spcBef>
          <a:spcPct val="0"/>
        </a:spcBef>
        <a:spcAft>
          <a:spcPct val="0"/>
        </a:spcAft>
        <a:defRPr sz="5400">
          <a:solidFill>
            <a:srgbClr val="262626"/>
          </a:solidFill>
          <a:latin typeface="Impact" pitchFamily="34" charset="0"/>
        </a:defRPr>
      </a:lvl2pPr>
      <a:lvl3pPr algn="l" rtl="0" fontAlgn="base">
        <a:spcBef>
          <a:spcPct val="0"/>
        </a:spcBef>
        <a:spcAft>
          <a:spcPct val="0"/>
        </a:spcAft>
        <a:defRPr sz="5400">
          <a:solidFill>
            <a:srgbClr val="262626"/>
          </a:solidFill>
          <a:latin typeface="Impact" pitchFamily="34" charset="0"/>
        </a:defRPr>
      </a:lvl3pPr>
      <a:lvl4pPr algn="l" rtl="0" fontAlgn="base">
        <a:spcBef>
          <a:spcPct val="0"/>
        </a:spcBef>
        <a:spcAft>
          <a:spcPct val="0"/>
        </a:spcAft>
        <a:defRPr sz="5400">
          <a:solidFill>
            <a:srgbClr val="262626"/>
          </a:solidFill>
          <a:latin typeface="Impact" pitchFamily="34" charset="0"/>
        </a:defRPr>
      </a:lvl4pPr>
      <a:lvl5pPr algn="l" rtl="0" fontAlgn="base">
        <a:spcBef>
          <a:spcPct val="0"/>
        </a:spcBef>
        <a:spcAft>
          <a:spcPct val="0"/>
        </a:spcAft>
        <a:defRPr sz="5400">
          <a:solidFill>
            <a:srgbClr val="262626"/>
          </a:solidFill>
          <a:latin typeface="Impact"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fontAlgn="base">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fontAlgn="base">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fontAlgn="base">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fontAlgn="base">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fontAlgn="base">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BFBF53C2-BA48-4C9A-BDC0-A1A9096931FD}" type="datetime1">
              <a:rPr lang="en-US" smtClean="0"/>
              <a:t>9/23/2013</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3370E0D0-C607-4EEE-9B89-BE47ABDD16CC}"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200"/>
            <a:ext cx="7772400" cy="1470025"/>
          </a:xfrm>
        </p:spPr>
        <p:txBody>
          <a:bodyPr/>
          <a:lstStyle/>
          <a:p>
            <a:r>
              <a:rPr lang="en-US" sz="3600" dirty="0" smtClean="0">
                <a:solidFill>
                  <a:schemeClr val="bg1"/>
                </a:solidFill>
                <a:latin typeface="+mn-lt"/>
              </a:rPr>
              <a:t>Planetary Habitat Systems Monitoring on a Mars Analog Mission</a:t>
            </a:r>
            <a:br>
              <a:rPr lang="en-US" sz="3600" dirty="0" smtClean="0">
                <a:solidFill>
                  <a:schemeClr val="bg1"/>
                </a:solidFill>
                <a:latin typeface="+mn-lt"/>
              </a:rPr>
            </a:br>
            <a:r>
              <a:rPr lang="en-US" sz="3600" dirty="0" smtClean="0">
                <a:latin typeface="+mn-lt"/>
              </a:rPr>
              <a:t/>
            </a:r>
            <a:br>
              <a:rPr lang="en-US" sz="3600" dirty="0" smtClean="0">
                <a:latin typeface="+mn-lt"/>
              </a:rPr>
            </a:br>
            <a:r>
              <a:rPr lang="en-US" sz="2400" dirty="0" smtClean="0">
                <a:latin typeface="+mn-lt"/>
              </a:rPr>
              <a:t/>
            </a:r>
            <a:br>
              <a:rPr lang="en-US" sz="2400" dirty="0" smtClean="0">
                <a:latin typeface="+mn-lt"/>
              </a:rPr>
            </a:br>
            <a:r>
              <a:rPr lang="en-US" sz="2400" dirty="0" smtClean="0">
                <a:solidFill>
                  <a:schemeClr val="bg1"/>
                </a:solidFill>
                <a:latin typeface="+mn-lt"/>
              </a:rPr>
              <a:t>HI-SEAS (Hawaii Space Exploration and Analog Simulation)</a:t>
            </a:r>
            <a:r>
              <a:rPr lang="en-US" sz="3600" dirty="0">
                <a:solidFill>
                  <a:schemeClr val="bg1"/>
                </a:solidFill>
                <a:latin typeface="+mn-lt"/>
              </a:rPr>
              <a:t/>
            </a:r>
            <a:br>
              <a:rPr lang="en-US" sz="3600" dirty="0">
                <a:solidFill>
                  <a:schemeClr val="bg1"/>
                </a:solidFill>
                <a:latin typeface="+mn-lt"/>
              </a:rPr>
            </a:br>
            <a:endParaRPr lang="en-US" dirty="0">
              <a:solidFill>
                <a:schemeClr val="bg1"/>
              </a:solidFill>
              <a:latin typeface="+mn-lt"/>
            </a:endParaRPr>
          </a:p>
        </p:txBody>
      </p:sp>
      <p:sp>
        <p:nvSpPr>
          <p:cNvPr id="3" name="Subtitle 2"/>
          <p:cNvSpPr>
            <a:spLocks noGrp="1"/>
          </p:cNvSpPr>
          <p:nvPr>
            <p:ph type="subTitle" idx="1"/>
          </p:nvPr>
        </p:nvSpPr>
        <p:spPr>
          <a:xfrm>
            <a:off x="838200" y="3733800"/>
            <a:ext cx="7162800" cy="1752600"/>
          </a:xfrm>
        </p:spPr>
        <p:txBody>
          <a:bodyPr>
            <a:normAutofit fontScale="55000" lnSpcReduction="20000"/>
          </a:bodyPr>
          <a:lstStyle/>
          <a:p>
            <a:r>
              <a:rPr lang="en-US" sz="3700" dirty="0" err="1" smtClean="0"/>
              <a:t>Engler</a:t>
            </a:r>
            <a:r>
              <a:rPr lang="en-US" sz="3700" dirty="0" smtClean="0"/>
              <a:t>, S.T.; Leung, H. 		</a:t>
            </a:r>
            <a:r>
              <a:rPr lang="en-US" sz="3700" i="1" dirty="0" smtClean="0"/>
              <a:t>(University of Calgary)</a:t>
            </a:r>
          </a:p>
          <a:p>
            <a:r>
              <a:rPr lang="en-US" sz="3700" dirty="0" err="1" smtClean="0"/>
              <a:t>Binsted</a:t>
            </a:r>
            <a:r>
              <a:rPr lang="en-US" sz="3700" dirty="0" smtClean="0"/>
              <a:t>, K. 			</a:t>
            </a:r>
            <a:r>
              <a:rPr lang="en-US" sz="3700" i="1" dirty="0" smtClean="0"/>
              <a:t>(University of Hawaii</a:t>
            </a:r>
            <a:r>
              <a:rPr lang="en-US" sz="3700" dirty="0" smtClean="0"/>
              <a:t>)</a:t>
            </a:r>
          </a:p>
          <a:p>
            <a:r>
              <a:rPr lang="en-US" sz="3700" dirty="0" smtClean="0"/>
              <a:t>Hunter, J. 			</a:t>
            </a:r>
            <a:r>
              <a:rPr lang="en-US" sz="3700" i="1" dirty="0" smtClean="0"/>
              <a:t>(Cornell University)</a:t>
            </a:r>
          </a:p>
          <a:p>
            <a:r>
              <a:rPr lang="en-US" sz="3700" dirty="0" err="1" smtClean="0"/>
              <a:t>Abramov</a:t>
            </a:r>
            <a:r>
              <a:rPr lang="en-US" sz="3700" dirty="0" smtClean="0"/>
              <a:t>, O. 			</a:t>
            </a:r>
            <a:r>
              <a:rPr lang="en-US" sz="3700" i="1" dirty="0" smtClean="0"/>
              <a:t>(US Geology Department)</a:t>
            </a:r>
          </a:p>
          <a:p>
            <a:r>
              <a:rPr lang="en-US" sz="3700" dirty="0" err="1" smtClean="0"/>
              <a:t>Wecking</a:t>
            </a:r>
            <a:r>
              <a:rPr lang="en-US" sz="3700" dirty="0" smtClean="0"/>
              <a:t>, W.                                     (</a:t>
            </a:r>
            <a:r>
              <a:rPr lang="en-US" sz="3700" i="1" dirty="0" smtClean="0"/>
              <a:t>Hawaii Preparatory Academy</a:t>
            </a:r>
            <a:r>
              <a:rPr lang="en-US" sz="3700" dirty="0" smtClean="0"/>
              <a:t>)</a:t>
            </a:r>
          </a:p>
          <a:p>
            <a:endParaRPr lang="en-US" sz="3700" i="1" dirty="0" smtClean="0"/>
          </a:p>
          <a:p>
            <a:endParaRPr lang="en-US" dirty="0" smtClean="0"/>
          </a:p>
          <a:p>
            <a:endParaRPr lang="en-US" dirty="0"/>
          </a:p>
        </p:txBody>
      </p:sp>
      <p:pic>
        <p:nvPicPr>
          <p:cNvPr id="6" name="Picture 2" descr="C:\Users\Simon\Pictures\custom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66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Sensor System</a:t>
            </a:r>
            <a:endParaRPr lang="en-US" sz="4400" dirty="0">
              <a:solidFill>
                <a:schemeClr val="bg1"/>
              </a:solidFill>
            </a:endParaRPr>
          </a:p>
        </p:txBody>
      </p:sp>
      <p:sp>
        <p:nvSpPr>
          <p:cNvPr id="2" name="TextBox 1"/>
          <p:cNvSpPr txBox="1"/>
          <p:nvPr/>
        </p:nvSpPr>
        <p:spPr>
          <a:xfrm>
            <a:off x="990600" y="845641"/>
            <a:ext cx="3276600" cy="1754326"/>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Water level sensor</a:t>
            </a:r>
          </a:p>
          <a:p>
            <a:pPr marL="285750" indent="-285750">
              <a:buFont typeface="Arial" pitchFamily="34" charset="0"/>
              <a:buChar char="•"/>
            </a:pPr>
            <a:r>
              <a:rPr lang="en-US" dirty="0" smtClean="0">
                <a:solidFill>
                  <a:schemeClr val="bg1"/>
                </a:solidFill>
              </a:rPr>
              <a:t>CO2 /Humidity Sensors</a:t>
            </a:r>
          </a:p>
          <a:p>
            <a:pPr marL="285750" indent="-285750">
              <a:buFont typeface="Arial" pitchFamily="34" charset="0"/>
              <a:buChar char="•"/>
            </a:pPr>
            <a:r>
              <a:rPr lang="en-US" dirty="0" smtClean="0">
                <a:solidFill>
                  <a:schemeClr val="bg1"/>
                </a:solidFill>
              </a:rPr>
              <a:t>3x Temperature Sensors</a:t>
            </a:r>
          </a:p>
          <a:p>
            <a:pPr marL="285750" indent="-285750">
              <a:buFont typeface="Arial" pitchFamily="34" charset="0"/>
              <a:buChar char="•"/>
            </a:pPr>
            <a:r>
              <a:rPr lang="en-US" dirty="0" smtClean="0">
                <a:solidFill>
                  <a:schemeClr val="bg1"/>
                </a:solidFill>
              </a:rPr>
              <a:t>Power consumption Sensors</a:t>
            </a:r>
          </a:p>
          <a:p>
            <a:pPr marL="285750" indent="-285750">
              <a:buFont typeface="Arial" pitchFamily="34" charset="0"/>
              <a:buChar char="•"/>
            </a:pPr>
            <a:r>
              <a:rPr lang="en-US" dirty="0" smtClean="0">
                <a:solidFill>
                  <a:schemeClr val="bg1"/>
                </a:solidFill>
              </a:rPr>
              <a:t>X320M Controllers updating data under 5 minute intervals</a:t>
            </a:r>
          </a:p>
        </p:txBody>
      </p:sp>
      <p:sp>
        <p:nvSpPr>
          <p:cNvPr id="6" name="TextBox 5"/>
          <p:cNvSpPr txBox="1"/>
          <p:nvPr/>
        </p:nvSpPr>
        <p:spPr>
          <a:xfrm>
            <a:off x="4724400" y="3284880"/>
            <a:ext cx="4114800" cy="1477328"/>
          </a:xfrm>
          <a:prstGeom prst="rect">
            <a:avLst/>
          </a:prstGeom>
          <a:noFill/>
        </p:spPr>
        <p:txBody>
          <a:bodyPr wrap="square" rtlCol="0">
            <a:spAutoFit/>
          </a:bodyPr>
          <a:lstStyle/>
          <a:p>
            <a:pPr marL="285750" indent="-285750">
              <a:buFont typeface="Arial" pitchFamily="34" charset="0"/>
              <a:buChar char="•"/>
            </a:pPr>
            <a:r>
              <a:rPr lang="en-US" dirty="0" smtClean="0"/>
              <a:t>Weather Station</a:t>
            </a:r>
          </a:p>
          <a:p>
            <a:pPr marL="285750" indent="-285750">
              <a:buFont typeface="Arial" pitchFamily="34" charset="0"/>
              <a:buChar char="•"/>
            </a:pPr>
            <a:r>
              <a:rPr lang="en-US" dirty="0" smtClean="0"/>
              <a:t>Wind Direction</a:t>
            </a:r>
          </a:p>
          <a:p>
            <a:pPr marL="285750" indent="-285750">
              <a:buFont typeface="Arial" pitchFamily="34" charset="0"/>
              <a:buChar char="•"/>
            </a:pPr>
            <a:r>
              <a:rPr lang="en-US" dirty="0" smtClean="0"/>
              <a:t>Humidity</a:t>
            </a:r>
          </a:p>
          <a:p>
            <a:pPr marL="285750" indent="-285750">
              <a:buFont typeface="Arial" pitchFamily="34" charset="0"/>
              <a:buChar char="•"/>
            </a:pPr>
            <a:r>
              <a:rPr lang="en-US" dirty="0" smtClean="0"/>
              <a:t>Solar Radiation</a:t>
            </a:r>
          </a:p>
          <a:p>
            <a:pPr marL="285750" indent="-285750">
              <a:buFont typeface="Arial" pitchFamily="34" charset="0"/>
              <a:buChar char="•"/>
            </a:pPr>
            <a:r>
              <a:rPr lang="en-US" dirty="0" smtClean="0"/>
              <a:t>Rain Water</a:t>
            </a:r>
          </a:p>
        </p:txBody>
      </p:sp>
      <p:pic>
        <p:nvPicPr>
          <p:cNvPr id="4099" name="Picture 3" descr="C:\Users\Simon\Documents\HI-SEAS\YssPaper\Screen Shot 2013-04-29 at 2.17.47 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3124200"/>
            <a:ext cx="2552700" cy="30138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imon\Documents\HI-SEAS\YssPaper\CO2_INTERN_EXTERN_08_14_JUNE_20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
            <a:ext cx="3972250" cy="305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968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Telemetry </a:t>
            </a:r>
            <a:endParaRPr lang="en-US" sz="4400" dirty="0">
              <a:solidFill>
                <a:schemeClr val="bg1"/>
              </a:solidFill>
            </a:endParaRPr>
          </a:p>
        </p:txBody>
      </p:sp>
      <p:sp>
        <p:nvSpPr>
          <p:cNvPr id="2" name="TextBox 1"/>
          <p:cNvSpPr txBox="1"/>
          <p:nvPr/>
        </p:nvSpPr>
        <p:spPr>
          <a:xfrm>
            <a:off x="901390" y="810336"/>
            <a:ext cx="3276600" cy="2308324"/>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5.8 GHz 802.11 WAN</a:t>
            </a:r>
          </a:p>
          <a:p>
            <a:pPr marL="285750" indent="-285750">
              <a:buFont typeface="Arial" pitchFamily="34" charset="0"/>
              <a:buChar char="•"/>
            </a:pPr>
            <a:r>
              <a:rPr lang="en-US" dirty="0" smtClean="0">
                <a:solidFill>
                  <a:schemeClr val="bg1"/>
                </a:solidFill>
              </a:rPr>
              <a:t>300 </a:t>
            </a:r>
            <a:r>
              <a:rPr lang="en-US" dirty="0" err="1" smtClean="0">
                <a:solidFill>
                  <a:schemeClr val="bg1"/>
                </a:solidFill>
              </a:rPr>
              <a:t>mb</a:t>
            </a:r>
            <a:r>
              <a:rPr lang="en-US" dirty="0" smtClean="0">
                <a:solidFill>
                  <a:schemeClr val="bg1"/>
                </a:solidFill>
              </a:rPr>
              <a:t>/s</a:t>
            </a:r>
            <a:r>
              <a:rPr lang="en-US" dirty="0">
                <a:solidFill>
                  <a:schemeClr val="bg1"/>
                </a:solidFill>
              </a:rPr>
              <a:t> </a:t>
            </a:r>
            <a:r>
              <a:rPr lang="en-US" dirty="0" smtClean="0">
                <a:solidFill>
                  <a:schemeClr val="bg1"/>
                </a:solidFill>
              </a:rPr>
              <a:t>at 50 dB</a:t>
            </a:r>
          </a:p>
          <a:p>
            <a:pPr marL="285750" indent="-285750">
              <a:buFont typeface="Arial" pitchFamily="34" charset="0"/>
              <a:buChar char="•"/>
            </a:pPr>
            <a:r>
              <a:rPr lang="en-US" dirty="0" smtClean="0">
                <a:solidFill>
                  <a:schemeClr val="bg1"/>
                </a:solidFill>
              </a:rPr>
              <a:t>Two 24 dB antennas splits signals and sends 60 km north to Hawaii </a:t>
            </a:r>
            <a:r>
              <a:rPr lang="en-US" dirty="0" err="1" smtClean="0">
                <a:solidFill>
                  <a:schemeClr val="bg1"/>
                </a:solidFill>
              </a:rPr>
              <a:t>Prepatory</a:t>
            </a:r>
            <a:r>
              <a:rPr lang="en-US" dirty="0" smtClean="0">
                <a:solidFill>
                  <a:schemeClr val="bg1"/>
                </a:solidFill>
              </a:rPr>
              <a:t> Academy. </a:t>
            </a:r>
          </a:p>
          <a:p>
            <a:pPr marL="285750" indent="-285750">
              <a:buFont typeface="Arial" pitchFamily="34" charset="0"/>
              <a:buChar char="•"/>
            </a:pPr>
            <a:r>
              <a:rPr lang="en-US" dirty="0" smtClean="0">
                <a:solidFill>
                  <a:schemeClr val="bg1"/>
                </a:solidFill>
              </a:rPr>
              <a:t>One link is for sensor data to transmit over. The second is a FTP server for file exchanges</a:t>
            </a:r>
          </a:p>
        </p:txBody>
      </p:sp>
      <p:pic>
        <p:nvPicPr>
          <p:cNvPr id="5122" name="Picture 2" descr="C:\Users\Simon\Documents\HI-SEAS\YssPaper\HI-SEAS_MLO_HPA_lin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0"/>
            <a:ext cx="4876800" cy="5754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2000" y="3200400"/>
            <a:ext cx="3276600" cy="2031325"/>
          </a:xfrm>
          <a:prstGeom prst="rect">
            <a:avLst/>
          </a:prstGeom>
          <a:noFill/>
        </p:spPr>
        <p:txBody>
          <a:bodyPr wrap="square" rtlCol="0">
            <a:spAutoFit/>
          </a:bodyPr>
          <a:lstStyle/>
          <a:p>
            <a:r>
              <a:rPr lang="en-US" dirty="0" smtClean="0"/>
              <a:t>Internet link from site to telescope site on top of Mauna Kea.</a:t>
            </a:r>
          </a:p>
          <a:p>
            <a:r>
              <a:rPr lang="en-US" dirty="0" smtClean="0"/>
              <a:t>20 Minute communication delay imposed on all external </a:t>
            </a:r>
            <a:r>
              <a:rPr lang="en-US" dirty="0" err="1" smtClean="0"/>
              <a:t>comms</a:t>
            </a:r>
            <a:r>
              <a:rPr lang="en-US" dirty="0" smtClean="0"/>
              <a:t> (except emergencies)</a:t>
            </a:r>
          </a:p>
          <a:p>
            <a:r>
              <a:rPr lang="en-US" dirty="0" smtClean="0"/>
              <a:t> </a:t>
            </a:r>
            <a:endParaRPr lang="en-US" dirty="0"/>
          </a:p>
        </p:txBody>
      </p:sp>
    </p:spTree>
    <p:extLst>
      <p:ext uri="{BB962C8B-B14F-4D97-AF65-F5344CB8AC3E}">
        <p14:creationId xmlns:p14="http://schemas.microsoft.com/office/powerpoint/2010/main" val="2818489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769441"/>
          </a:xfrm>
          <a:prstGeom prst="rect">
            <a:avLst/>
          </a:prstGeom>
          <a:noFill/>
        </p:spPr>
        <p:txBody>
          <a:bodyPr wrap="square" rtlCol="0">
            <a:spAutoFit/>
          </a:bodyPr>
          <a:lstStyle/>
          <a:p>
            <a:r>
              <a:rPr lang="en-US" sz="4400" dirty="0" smtClean="0">
                <a:solidFill>
                  <a:schemeClr val="bg1"/>
                </a:solidFill>
              </a:rPr>
              <a:t>Generator Mission Results</a:t>
            </a:r>
            <a:endParaRPr lang="en-US" sz="4400" dirty="0">
              <a:solidFill>
                <a:schemeClr val="bg1"/>
              </a:solidFill>
            </a:endParaRPr>
          </a:p>
        </p:txBody>
      </p:sp>
      <p:sp>
        <p:nvSpPr>
          <p:cNvPr id="2" name="TextBox 1"/>
          <p:cNvSpPr txBox="1"/>
          <p:nvPr/>
        </p:nvSpPr>
        <p:spPr>
          <a:xfrm>
            <a:off x="936702" y="845641"/>
            <a:ext cx="4365810" cy="369332"/>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Average of  3 gallons Diesel fuel per day</a:t>
            </a:r>
            <a:endParaRPr lang="en-US" b="1" dirty="0" smtClean="0">
              <a:solidFill>
                <a:schemeClr val="bg1"/>
              </a:solidFill>
            </a:endParaRPr>
          </a:p>
        </p:txBody>
      </p:sp>
      <p:pic>
        <p:nvPicPr>
          <p:cNvPr id="6147" name="Picture 3" descr="C:\Users\Simon\Documents\HI-SEAS\YssPaper\fuelGallonsPerD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300" y="1828801"/>
            <a:ext cx="4319014" cy="3962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imon\Documents\HI-SEAS\YssPaper\fuelGallo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96" y="1828800"/>
            <a:ext cx="4603004" cy="393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23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14400" y="76200"/>
            <a:ext cx="6298098" cy="707886"/>
          </a:xfrm>
          <a:prstGeom prst="rect">
            <a:avLst/>
          </a:prstGeom>
          <a:noFill/>
        </p:spPr>
        <p:txBody>
          <a:bodyPr wrap="square" rtlCol="0">
            <a:spAutoFit/>
          </a:bodyPr>
          <a:lstStyle/>
          <a:p>
            <a:r>
              <a:rPr lang="en-US" sz="4000" dirty="0" smtClean="0">
                <a:solidFill>
                  <a:schemeClr val="bg1"/>
                </a:solidFill>
              </a:rPr>
              <a:t>Septic Tank Mission Results</a:t>
            </a:r>
            <a:endParaRPr lang="en-US" sz="4000" dirty="0">
              <a:solidFill>
                <a:schemeClr val="bg1"/>
              </a:solidFill>
            </a:endParaRPr>
          </a:p>
        </p:txBody>
      </p:sp>
      <p:sp>
        <p:nvSpPr>
          <p:cNvPr id="2" name="TextBox 1"/>
          <p:cNvSpPr txBox="1"/>
          <p:nvPr/>
        </p:nvSpPr>
        <p:spPr>
          <a:xfrm>
            <a:off x="936702" y="845641"/>
            <a:ext cx="4365810" cy="369332"/>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Average 6 days fill 500 Gallons</a:t>
            </a:r>
            <a:endParaRPr lang="en-US" b="1" dirty="0" smtClean="0">
              <a:solidFill>
                <a:schemeClr val="bg1"/>
              </a:solidFill>
            </a:endParaRPr>
          </a:p>
        </p:txBody>
      </p:sp>
      <p:graphicFrame>
        <p:nvGraphicFramePr>
          <p:cNvPr id="13" name="Chart 12"/>
          <p:cNvGraphicFramePr>
            <a:graphicFrameLocks/>
          </p:cNvGraphicFramePr>
          <p:nvPr>
            <p:extLst>
              <p:ext uri="{D42A27DB-BD31-4B8C-83A1-F6EECF244321}">
                <p14:modId xmlns:p14="http://schemas.microsoft.com/office/powerpoint/2010/main" val="1010022145"/>
              </p:ext>
            </p:extLst>
          </p:nvPr>
        </p:nvGraphicFramePr>
        <p:xfrm>
          <a:off x="1371600" y="1447800"/>
          <a:ext cx="6248400" cy="4495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6413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Grey Water Tank Mission Results</a:t>
            </a:r>
            <a:endParaRPr lang="en-US" sz="3200" dirty="0">
              <a:solidFill>
                <a:schemeClr val="bg1"/>
              </a:solidFill>
            </a:endParaRPr>
          </a:p>
        </p:txBody>
      </p:sp>
      <p:sp>
        <p:nvSpPr>
          <p:cNvPr id="2" name="TextBox 1"/>
          <p:cNvSpPr txBox="1"/>
          <p:nvPr/>
        </p:nvSpPr>
        <p:spPr>
          <a:xfrm>
            <a:off x="936702" y="845641"/>
            <a:ext cx="4854498" cy="584775"/>
          </a:xfrm>
          <a:prstGeom prst="rect">
            <a:avLst/>
          </a:prstGeom>
          <a:noFill/>
        </p:spPr>
        <p:txBody>
          <a:bodyPr wrap="square" rtlCol="0">
            <a:spAutoFit/>
          </a:bodyPr>
          <a:lstStyle/>
          <a:p>
            <a:pPr marL="285750" indent="-285750">
              <a:buFont typeface="Arial" pitchFamily="34" charset="0"/>
              <a:buChar char="•"/>
            </a:pPr>
            <a:r>
              <a:rPr lang="en-US" sz="1600" b="1" dirty="0" smtClean="0">
                <a:solidFill>
                  <a:schemeClr val="bg1"/>
                </a:solidFill>
              </a:rPr>
              <a:t>Only Laundry machine feeding into Grey Tank</a:t>
            </a:r>
          </a:p>
          <a:p>
            <a:pPr marL="285750" indent="-285750">
              <a:buFont typeface="Arial" pitchFamily="34" charset="0"/>
              <a:buChar char="•"/>
            </a:pPr>
            <a:r>
              <a:rPr lang="en-US" sz="1600" b="1" dirty="0" smtClean="0">
                <a:solidFill>
                  <a:schemeClr val="bg1"/>
                </a:solidFill>
              </a:rPr>
              <a:t>Average of 50 Gallons/Week</a:t>
            </a:r>
          </a:p>
        </p:txBody>
      </p:sp>
      <p:graphicFrame>
        <p:nvGraphicFramePr>
          <p:cNvPr id="6" name="Chart 5"/>
          <p:cNvGraphicFramePr>
            <a:graphicFrameLocks/>
          </p:cNvGraphicFramePr>
          <p:nvPr>
            <p:extLst>
              <p:ext uri="{D42A27DB-BD31-4B8C-83A1-F6EECF244321}">
                <p14:modId xmlns:p14="http://schemas.microsoft.com/office/powerpoint/2010/main" val="275743201"/>
              </p:ext>
            </p:extLst>
          </p:nvPr>
        </p:nvGraphicFramePr>
        <p:xfrm>
          <a:off x="1447800" y="1524000"/>
          <a:ext cx="6623824" cy="42300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47746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Main Water Tank Mission Results</a:t>
            </a:r>
            <a:endParaRPr lang="en-US" sz="3200" dirty="0">
              <a:solidFill>
                <a:schemeClr val="bg1"/>
              </a:solidFill>
            </a:endParaRPr>
          </a:p>
        </p:txBody>
      </p:sp>
      <p:sp>
        <p:nvSpPr>
          <p:cNvPr id="2" name="TextBox 1"/>
          <p:cNvSpPr txBox="1"/>
          <p:nvPr/>
        </p:nvSpPr>
        <p:spPr>
          <a:xfrm>
            <a:off x="936702" y="845641"/>
            <a:ext cx="5387898" cy="1477328"/>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Average 60 Gallons per day (10 Gallons/Person)</a:t>
            </a:r>
          </a:p>
          <a:p>
            <a:pPr marL="285750" indent="-285750">
              <a:buFont typeface="Arial" pitchFamily="34" charset="0"/>
              <a:buChar char="•"/>
            </a:pPr>
            <a:r>
              <a:rPr lang="en-US" dirty="0" smtClean="0">
                <a:solidFill>
                  <a:schemeClr val="bg1"/>
                </a:solidFill>
              </a:rPr>
              <a:t>Filled 3 times per week on average (280 Gallon Refill </a:t>
            </a:r>
            <a:r>
              <a:rPr lang="en-US" dirty="0" err="1" smtClean="0">
                <a:solidFill>
                  <a:schemeClr val="bg1"/>
                </a:solidFill>
              </a:rPr>
              <a:t>Trailor</a:t>
            </a:r>
            <a:r>
              <a:rPr lang="en-US" dirty="0" smtClean="0">
                <a:solidFill>
                  <a:schemeClr val="bg1"/>
                </a:solidFill>
              </a:rPr>
              <a:t>)</a:t>
            </a:r>
          </a:p>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graphicFrame>
        <p:nvGraphicFramePr>
          <p:cNvPr id="5" name="Chart 4"/>
          <p:cNvGraphicFramePr>
            <a:graphicFrameLocks/>
          </p:cNvGraphicFramePr>
          <p:nvPr>
            <p:extLst>
              <p:ext uri="{D42A27DB-BD31-4B8C-83A1-F6EECF244321}">
                <p14:modId xmlns:p14="http://schemas.microsoft.com/office/powerpoint/2010/main" val="3501736440"/>
              </p:ext>
            </p:extLst>
          </p:nvPr>
        </p:nvGraphicFramePr>
        <p:xfrm>
          <a:off x="1591594" y="1828800"/>
          <a:ext cx="6333205" cy="3962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53557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Power Usage Over Mission</a:t>
            </a:r>
            <a:endParaRPr lang="en-US" sz="3200" dirty="0">
              <a:solidFill>
                <a:schemeClr val="bg1"/>
              </a:solidFill>
            </a:endParaRPr>
          </a:p>
        </p:txBody>
      </p:sp>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
        <p:nvSpPr>
          <p:cNvPr id="6" name="TextBox 5"/>
          <p:cNvSpPr txBox="1"/>
          <p:nvPr/>
        </p:nvSpPr>
        <p:spPr>
          <a:xfrm>
            <a:off x="936702" y="845641"/>
            <a:ext cx="5387898" cy="1754326"/>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Kitchen power usage main interest to study</a:t>
            </a:r>
          </a:p>
          <a:p>
            <a:pPr marL="285750" indent="-285750">
              <a:buFont typeface="Arial" pitchFamily="34" charset="0"/>
              <a:buChar char="•"/>
            </a:pPr>
            <a:r>
              <a:rPr lang="en-US" dirty="0" smtClean="0">
                <a:solidFill>
                  <a:schemeClr val="bg1"/>
                </a:solidFill>
              </a:rPr>
              <a:t>Daily Average 15 kWh</a:t>
            </a:r>
          </a:p>
          <a:p>
            <a:pPr marL="285750" indent="-285750">
              <a:buFont typeface="Arial" pitchFamily="34" charset="0"/>
              <a:buChar char="•"/>
            </a:pPr>
            <a:r>
              <a:rPr lang="en-US" dirty="0" smtClean="0">
                <a:solidFill>
                  <a:schemeClr val="bg1"/>
                </a:solidFill>
              </a:rPr>
              <a:t>Weekly Average 86 kWh</a:t>
            </a:r>
          </a:p>
          <a:p>
            <a:pPr marL="285750" indent="-285750">
              <a:buFont typeface="Arial" pitchFamily="34" charset="0"/>
              <a:buChar char="•"/>
            </a:pPr>
            <a:r>
              <a:rPr lang="en-US" dirty="0" smtClean="0">
                <a:solidFill>
                  <a:schemeClr val="bg1"/>
                </a:solidFill>
              </a:rPr>
              <a:t>Moderate Difference Cooking/Non-Cooking Days</a:t>
            </a:r>
          </a:p>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7170" name="Picture 2" descr="C:\Users\Simon\Documents\HI-SEAS\YssPaper\dailyKitch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057400"/>
            <a:ext cx="6017986" cy="367061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Simon\Documents\HI-SEAS\YssPaper\weeklyKitche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885" y="3200400"/>
            <a:ext cx="2895600" cy="190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03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38200" y="76200"/>
            <a:ext cx="6298098" cy="584775"/>
          </a:xfrm>
          <a:prstGeom prst="rect">
            <a:avLst/>
          </a:prstGeom>
          <a:noFill/>
        </p:spPr>
        <p:txBody>
          <a:bodyPr wrap="square" rtlCol="0">
            <a:spAutoFit/>
          </a:bodyPr>
          <a:lstStyle/>
          <a:p>
            <a:r>
              <a:rPr lang="en-US" sz="3200" dirty="0" smtClean="0">
                <a:solidFill>
                  <a:schemeClr val="bg1"/>
                </a:solidFill>
              </a:rPr>
              <a:t>Grand Totals 120 Days</a:t>
            </a:r>
            <a:endParaRPr lang="en-US" sz="3200" dirty="0">
              <a:solidFill>
                <a:schemeClr val="bg1"/>
              </a:solidFill>
            </a:endParaRPr>
          </a:p>
        </p:txBody>
      </p:sp>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
        <p:nvSpPr>
          <p:cNvPr id="6" name="TextBox 5"/>
          <p:cNvSpPr txBox="1"/>
          <p:nvPr/>
        </p:nvSpPr>
        <p:spPr>
          <a:xfrm>
            <a:off x="936702" y="845641"/>
            <a:ext cx="5387898" cy="2031325"/>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Total Power Usage: </a:t>
            </a:r>
          </a:p>
          <a:p>
            <a:pPr marL="285750" indent="-285750">
              <a:buFont typeface="Arial" pitchFamily="34" charset="0"/>
              <a:buChar char="•"/>
            </a:pPr>
            <a:r>
              <a:rPr lang="en-US" dirty="0" smtClean="0">
                <a:solidFill>
                  <a:schemeClr val="bg1"/>
                </a:solidFill>
              </a:rPr>
              <a:t>10800 kWh ($1700 @ 16cent/kWh</a:t>
            </a:r>
          </a:p>
          <a:p>
            <a:pPr marL="285750" indent="-285750">
              <a:buFont typeface="Arial" pitchFamily="34" charset="0"/>
              <a:buChar char="•"/>
            </a:pPr>
            <a:r>
              <a:rPr lang="en-US" dirty="0" smtClean="0">
                <a:solidFill>
                  <a:schemeClr val="bg1"/>
                </a:solidFill>
              </a:rPr>
              <a:t>Kitchen Power: 5760 kWh ($921 @ 16c/kWh)</a:t>
            </a:r>
          </a:p>
          <a:p>
            <a:pPr marL="285750" indent="-285750">
              <a:buFont typeface="Arial" pitchFamily="34" charset="0"/>
              <a:buChar char="•"/>
            </a:pPr>
            <a:r>
              <a:rPr lang="en-US" dirty="0" smtClean="0">
                <a:solidFill>
                  <a:schemeClr val="bg1"/>
                </a:solidFill>
              </a:rPr>
              <a:t>Total Water Usage: 7800 Gallons (29,526 Liters) </a:t>
            </a:r>
          </a:p>
          <a:p>
            <a:pPr marL="285750" indent="-285750">
              <a:buFont typeface="Arial" pitchFamily="34" charset="0"/>
              <a:buChar char="•"/>
            </a:pPr>
            <a:r>
              <a:rPr lang="en-US" dirty="0" smtClean="0">
                <a:solidFill>
                  <a:schemeClr val="bg1"/>
                </a:solidFill>
              </a:rPr>
              <a:t>Moderate Difference Cooking/Non-Cooking Days</a:t>
            </a:r>
          </a:p>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Tree>
    <p:extLst>
      <p:ext uri="{BB962C8B-B14F-4D97-AF65-F5344CB8AC3E}">
        <p14:creationId xmlns:p14="http://schemas.microsoft.com/office/powerpoint/2010/main" val="2788064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Habitat Thermal Properties</a:t>
            </a:r>
            <a:endParaRPr lang="en-US" sz="3200" dirty="0">
              <a:solidFill>
                <a:schemeClr val="bg1"/>
              </a:solidFill>
            </a:endParaRPr>
          </a:p>
        </p:txBody>
      </p:sp>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536461"/>
            <a:ext cx="4308402" cy="5455100"/>
          </a:xfrm>
          <a:prstGeom prst="rect">
            <a:avLst/>
          </a:prstGeom>
        </p:spPr>
      </p:pic>
    </p:spTree>
    <p:extLst>
      <p:ext uri="{BB962C8B-B14F-4D97-AF65-F5344CB8AC3E}">
        <p14:creationId xmlns:p14="http://schemas.microsoft.com/office/powerpoint/2010/main" val="1021811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
        <p:nvSpPr>
          <p:cNvPr id="3" name="Rectangle 2"/>
          <p:cNvSpPr/>
          <p:nvPr/>
        </p:nvSpPr>
        <p:spPr>
          <a:xfrm>
            <a:off x="762001" y="199310"/>
            <a:ext cx="7467599" cy="954107"/>
          </a:xfrm>
          <a:prstGeom prst="rect">
            <a:avLst/>
          </a:prstGeom>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Habitat interior temperature changes – </a:t>
            </a:r>
            <a:br>
              <a:rPr lang="en-US" sz="2800" b="1" dirty="0">
                <a:solidFill>
                  <a:schemeClr val="bg1"/>
                </a:solidFill>
                <a:latin typeface="Arial" panose="020B0604020202020204" pitchFamily="34" charset="0"/>
                <a:cs typeface="Arial" panose="020B0604020202020204" pitchFamily="34" charset="0"/>
              </a:rPr>
            </a:br>
            <a:r>
              <a:rPr lang="en-US" sz="2800" b="1" dirty="0">
                <a:solidFill>
                  <a:schemeClr val="bg1"/>
                </a:solidFill>
                <a:latin typeface="Arial" panose="020B0604020202020204" pitchFamily="34" charset="0"/>
                <a:cs typeface="Arial" panose="020B0604020202020204" pitchFamily="34" charset="0"/>
              </a:rPr>
              <a:t>late afternoon</a:t>
            </a:r>
            <a:endParaRPr lang="en-US" sz="2800" dirty="0">
              <a:solidFill>
                <a:schemeClr val="bg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39240"/>
            <a:ext cx="9144000" cy="3779520"/>
          </a:xfrm>
          <a:prstGeom prst="rect">
            <a:avLst/>
          </a:prstGeom>
        </p:spPr>
      </p:pic>
    </p:spTree>
    <p:extLst>
      <p:ext uri="{BB962C8B-B14F-4D97-AF65-F5344CB8AC3E}">
        <p14:creationId xmlns:p14="http://schemas.microsoft.com/office/powerpoint/2010/main" val="2929813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CA" sz="4800" dirty="0" smtClean="0"/>
              <a:t>MARS ANALOG HABITAT LOCATION</a:t>
            </a:r>
          </a:p>
        </p:txBody>
      </p:sp>
      <p:sp>
        <p:nvSpPr>
          <p:cNvPr id="10243" name="Content Placeholder 2"/>
          <p:cNvSpPr>
            <a:spLocks noGrp="1"/>
          </p:cNvSpPr>
          <p:nvPr>
            <p:ph idx="1"/>
          </p:nvPr>
        </p:nvSpPr>
        <p:spPr>
          <a:xfrm>
            <a:off x="687239" y="381000"/>
            <a:ext cx="7543800" cy="4343400"/>
          </a:xfrm>
        </p:spPr>
        <p:txBody>
          <a:bodyPr/>
          <a:lstStyle/>
          <a:p>
            <a:endParaRPr lang="en-CA" dirty="0" smtClean="0"/>
          </a:p>
        </p:txBody>
      </p:sp>
      <p:pic>
        <p:nvPicPr>
          <p:cNvPr id="102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99" y="1710467"/>
            <a:ext cx="7564040" cy="285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561" y="381000"/>
            <a:ext cx="1042469" cy="132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981" y="381000"/>
            <a:ext cx="1171576" cy="13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Simon\Pictures\custom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00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Habitat Thermal Properties</a:t>
            </a:r>
            <a:endParaRPr lang="en-US" sz="3200" dirty="0">
              <a:solidFill>
                <a:schemeClr val="bg1"/>
              </a:solidFill>
            </a:endParaRPr>
          </a:p>
        </p:txBody>
      </p:sp>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828421"/>
            <a:ext cx="5829300" cy="263957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201" y="3394207"/>
            <a:ext cx="5829299" cy="2563487"/>
          </a:xfrm>
          <a:prstGeom prst="rect">
            <a:avLst/>
          </a:prstGeom>
        </p:spPr>
      </p:pic>
      <p:sp>
        <p:nvSpPr>
          <p:cNvPr id="9" name="TextBox 1"/>
          <p:cNvSpPr txBox="1">
            <a:spLocks/>
          </p:cNvSpPr>
          <p:nvPr/>
        </p:nvSpPr>
        <p:spPr>
          <a:xfrm>
            <a:off x="2445081" y="846216"/>
            <a:ext cx="3879519" cy="194078"/>
          </a:xfrm>
          <a:prstGeom prst="rect">
            <a:avLst/>
          </a:prstGeom>
          <a:solidFill>
            <a:schemeClr val="tx1"/>
          </a:solidFill>
        </p:spPr>
        <p:txBody>
          <a:bodyPr wrap="non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panose="020B0604020202020204" pitchFamily="34" charset="0"/>
                <a:cs typeface="Arial" panose="020B0604020202020204" pitchFamily="34" charset="0"/>
              </a:rPr>
              <a:t>Shipping container, afternoon thermal panorama</a:t>
            </a:r>
            <a:endParaRPr lang="en-US" dirty="0">
              <a:solidFill>
                <a:schemeClr val="bg1"/>
              </a:solidFill>
              <a:latin typeface="Arial" panose="020B0604020202020204" pitchFamily="34" charset="0"/>
              <a:cs typeface="Arial" panose="020B0604020202020204" pitchFamily="34" charset="0"/>
            </a:endParaRPr>
          </a:p>
        </p:txBody>
      </p:sp>
      <p:sp>
        <p:nvSpPr>
          <p:cNvPr id="12" name="TextBox 4"/>
          <p:cNvSpPr txBox="1"/>
          <p:nvPr/>
        </p:nvSpPr>
        <p:spPr>
          <a:xfrm>
            <a:off x="2453548" y="3403193"/>
            <a:ext cx="3374430" cy="194078"/>
          </a:xfrm>
          <a:prstGeom prst="rect">
            <a:avLst/>
          </a:prstGeom>
          <a:solidFill>
            <a:schemeClr val="tx1"/>
          </a:solidFill>
        </p:spPr>
        <p:txBody>
          <a:bodyPr wrap="non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panose="020B0604020202020204" pitchFamily="34" charset="0"/>
                <a:cs typeface="Arial" panose="020B0604020202020204" pitchFamily="34" charset="0"/>
              </a:rPr>
              <a:t>Shipping container, visible-light panorama</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069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6702" y="84564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035" y="228600"/>
            <a:ext cx="6408944" cy="4839631"/>
          </a:xfrm>
          <a:prstGeom prst="rect">
            <a:avLst/>
          </a:prstGeom>
        </p:spPr>
      </p:pic>
      <p:sp>
        <p:nvSpPr>
          <p:cNvPr id="14" name="TextBox 2"/>
          <p:cNvSpPr txBox="1"/>
          <p:nvPr/>
        </p:nvSpPr>
        <p:spPr>
          <a:xfrm>
            <a:off x="207434" y="5068231"/>
            <a:ext cx="876299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Hab’s</a:t>
            </a:r>
            <a:r>
              <a:rPr lang="en-US" dirty="0">
                <a:latin typeface="Arial" panose="020B0604020202020204" pitchFamily="34" charset="0"/>
                <a:cs typeface="Arial" panose="020B0604020202020204" pitchFamily="34" charset="0"/>
              </a:rPr>
              <a:t> ceiling </a:t>
            </a:r>
            <a:r>
              <a:rPr lang="en-US" dirty="0" smtClean="0">
                <a:latin typeface="Arial" panose="020B0604020202020204" pitchFamily="34" charset="0"/>
                <a:cs typeface="Arial" panose="020B0604020202020204" pitchFamily="34" charset="0"/>
              </a:rPr>
              <a:t>fan, night.  (</a:t>
            </a:r>
            <a:r>
              <a:rPr lang="en-US" dirty="0">
                <a:latin typeface="Arial" panose="020B0604020202020204" pitchFamily="34" charset="0"/>
                <a:cs typeface="Arial" panose="020B0604020202020204" pitchFamily="34" charset="0"/>
              </a:rPr>
              <a:t>b) </a:t>
            </a:r>
            <a:r>
              <a:rPr lang="en-US" dirty="0" err="1">
                <a:latin typeface="Arial" panose="020B0604020202020204" pitchFamily="34" charset="0"/>
                <a:cs typeface="Arial" panose="020B0604020202020204" pitchFamily="34" charset="0"/>
              </a:rPr>
              <a:t>Hab</a:t>
            </a:r>
            <a:r>
              <a:rPr lang="en-US" dirty="0">
                <a:latin typeface="Arial" panose="020B0604020202020204" pitchFamily="34" charset="0"/>
                <a:cs typeface="Arial" panose="020B0604020202020204" pitchFamily="34" charset="0"/>
              </a:rPr>
              <a:t> exterior and </a:t>
            </a:r>
            <a:r>
              <a:rPr lang="en-US" dirty="0" err="1">
                <a:latin typeface="Arial" panose="020B0604020202020204" pitchFamily="34" charset="0"/>
                <a:cs typeface="Arial" panose="020B0604020202020204" pitchFamily="34" charset="0"/>
              </a:rPr>
              <a:t>greywater</a:t>
            </a:r>
            <a:r>
              <a:rPr lang="en-US" dirty="0">
                <a:latin typeface="Arial" panose="020B0604020202020204" pitchFamily="34" charset="0"/>
                <a:cs typeface="Arial" panose="020B0604020202020204" pitchFamily="34" charset="0"/>
              </a:rPr>
              <a:t> tank (</a:t>
            </a:r>
            <a:r>
              <a:rPr lang="en-US" dirty="0" smtClean="0">
                <a:latin typeface="Arial" panose="020B0604020202020204" pitchFamily="34" charset="0"/>
                <a:cs typeface="Arial" panose="020B0604020202020204" pitchFamily="34" charset="0"/>
              </a:rPr>
              <a:t>background), night.  (</a:t>
            </a:r>
            <a:r>
              <a:rPr lang="en-US" dirty="0">
                <a:latin typeface="Arial" panose="020B0604020202020204" pitchFamily="34" charset="0"/>
                <a:cs typeface="Arial" panose="020B0604020202020204" pitchFamily="34" charset="0"/>
              </a:rPr>
              <a:t>c) Primary (right) and backup (left) water </a:t>
            </a:r>
            <a:r>
              <a:rPr lang="en-US" dirty="0" smtClean="0">
                <a:latin typeface="Arial" panose="020B0604020202020204" pitchFamily="34" charset="0"/>
                <a:cs typeface="Arial" panose="020B0604020202020204" pitchFamily="34" charset="0"/>
              </a:rPr>
              <a:t>tanks, night.  (</a:t>
            </a:r>
            <a:r>
              <a:rPr lang="en-US" dirty="0">
                <a:latin typeface="Arial" panose="020B0604020202020204" pitchFamily="34" charset="0"/>
                <a:cs typeface="Arial" panose="020B0604020202020204" pitchFamily="34" charset="0"/>
              </a:rPr>
              <a:t>d) </a:t>
            </a:r>
            <a:r>
              <a:rPr lang="en-US" dirty="0" err="1">
                <a:latin typeface="Arial" panose="020B0604020202020204" pitchFamily="34" charset="0"/>
                <a:cs typeface="Arial" panose="020B0604020202020204" pitchFamily="34" charset="0"/>
              </a:rPr>
              <a:t>Greywater</a:t>
            </a:r>
            <a:r>
              <a:rPr lang="en-US" dirty="0">
                <a:latin typeface="Arial" panose="020B0604020202020204" pitchFamily="34" charset="0"/>
                <a:cs typeface="Arial" panose="020B0604020202020204" pitchFamily="34" charset="0"/>
              </a:rPr>
              <a:t> tank (left) and septic tank (right</a:t>
            </a:r>
            <a:r>
              <a:rPr lang="en-US" dirty="0" smtClean="0">
                <a:latin typeface="Arial" panose="020B0604020202020204" pitchFamily="34" charset="0"/>
                <a:cs typeface="Arial" panose="020B0604020202020204" pitchFamily="34" charset="0"/>
              </a:rPr>
              <a:t>), late afternoon.</a:t>
            </a:r>
            <a:endParaRPr lang="en-US" dirty="0"/>
          </a:p>
        </p:txBody>
      </p:sp>
    </p:spTree>
    <p:extLst>
      <p:ext uri="{BB962C8B-B14F-4D97-AF65-F5344CB8AC3E}">
        <p14:creationId xmlns:p14="http://schemas.microsoft.com/office/powerpoint/2010/main" val="2954100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2230" y="838570"/>
            <a:ext cx="6737206" cy="4986498"/>
          </a:xfrm>
          <a:prstGeom prst="rect">
            <a:avLst/>
          </a:prstGeom>
        </p:spPr>
      </p:pic>
      <p:sp>
        <p:nvSpPr>
          <p:cNvPr id="7" name="Title 1"/>
          <p:cNvSpPr>
            <a:spLocks noGrp="1"/>
          </p:cNvSpPr>
          <p:nvPr/>
        </p:nvSpPr>
        <p:spPr>
          <a:xfrm>
            <a:off x="1315538" y="16933"/>
            <a:ext cx="5896960" cy="523913"/>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latin typeface="Arial" panose="020B0604020202020204" pitchFamily="34" charset="0"/>
                <a:cs typeface="Arial" panose="020B0604020202020204" pitchFamily="34" charset="0"/>
              </a:rPr>
              <a:t>Lava tube</a:t>
            </a:r>
            <a:r>
              <a:rPr lang="en-US" sz="3200" b="1" baseline="0" dirty="0" smtClean="0">
                <a:solidFill>
                  <a:schemeClr val="bg1"/>
                </a:solidFill>
                <a:latin typeface="Arial" panose="020B0604020202020204" pitchFamily="34" charset="0"/>
                <a:cs typeface="Arial" panose="020B0604020202020204" pitchFamily="34" charset="0"/>
              </a:rPr>
              <a:t> entrance</a:t>
            </a:r>
            <a:endParaRPr lang="en-US" sz="3200" b="1" dirty="0">
              <a:solidFill>
                <a:schemeClr val="bg1"/>
              </a:solidFill>
              <a:latin typeface="Arial" panose="020B0604020202020204" pitchFamily="34" charset="0"/>
              <a:cs typeface="Arial" panose="020B0604020202020204" pitchFamily="34" charset="0"/>
            </a:endParaRPr>
          </a:p>
        </p:txBody>
      </p:sp>
      <p:sp>
        <p:nvSpPr>
          <p:cNvPr id="8" name="TextBox 2"/>
          <p:cNvSpPr txBox="1"/>
          <p:nvPr/>
        </p:nvSpPr>
        <p:spPr>
          <a:xfrm>
            <a:off x="1710266" y="469238"/>
            <a:ext cx="568113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panose="020B0604020202020204" pitchFamily="34" charset="0"/>
                <a:cs typeface="Arial" panose="020B0604020202020204" pitchFamily="34" charset="0"/>
              </a:rPr>
              <a:t>Early afternoon temperature distribution, sunny day</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707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5302512" cy="6857998"/>
          </a:xfrm>
          <a:prstGeom prst="rect">
            <a:avLst/>
          </a:prstGeom>
        </p:spPr>
      </p:pic>
      <p:sp>
        <p:nvSpPr>
          <p:cNvPr id="11" name="TextBox 4"/>
          <p:cNvSpPr txBox="1"/>
          <p:nvPr/>
        </p:nvSpPr>
        <p:spPr>
          <a:xfrm>
            <a:off x="5410200" y="1828800"/>
            <a:ext cx="2819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chemeClr val="bg1"/>
                </a:solidFill>
                <a:latin typeface="Arial" panose="020B0604020202020204" pitchFamily="34" charset="0"/>
                <a:cs typeface="Arial" panose="020B0604020202020204" pitchFamily="34" charset="0"/>
              </a:rPr>
              <a:t>Late afternoon temperature distribution, overcast day</a:t>
            </a:r>
            <a:endParaRPr lang="en-US" dirty="0">
              <a:solidFill>
                <a:schemeClr val="bg1"/>
              </a:solidFill>
              <a:latin typeface="Arial" panose="020B0604020202020204" pitchFamily="34" charset="0"/>
              <a:cs typeface="Arial" panose="020B0604020202020204" pitchFamily="34" charset="0"/>
            </a:endParaRPr>
          </a:p>
        </p:txBody>
      </p:sp>
      <p:sp>
        <p:nvSpPr>
          <p:cNvPr id="13" name="Title 1"/>
          <p:cNvSpPr>
            <a:spLocks noGrp="1"/>
          </p:cNvSpPr>
          <p:nvPr/>
        </p:nvSpPr>
        <p:spPr>
          <a:xfrm>
            <a:off x="5302512" y="304800"/>
            <a:ext cx="2895600" cy="1112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latin typeface="Arial" panose="020B0604020202020204" pitchFamily="34" charset="0"/>
                <a:cs typeface="Arial" panose="020B0604020202020204" pitchFamily="34" charset="0"/>
              </a:rPr>
              <a:t>Lava tube </a:t>
            </a:r>
            <a:br>
              <a:rPr lang="en-US" sz="3200" b="1" dirty="0" smtClean="0">
                <a:solidFill>
                  <a:schemeClr val="bg1"/>
                </a:solidFill>
                <a:latin typeface="Arial" panose="020B0604020202020204" pitchFamily="34" charset="0"/>
                <a:cs typeface="Arial" panose="020B0604020202020204" pitchFamily="34" charset="0"/>
              </a:rPr>
            </a:br>
            <a:r>
              <a:rPr lang="en-US" sz="3200" b="1" dirty="0" smtClean="0">
                <a:solidFill>
                  <a:schemeClr val="bg1"/>
                </a:solidFill>
                <a:latin typeface="Arial" panose="020B0604020202020204" pitchFamily="34" charset="0"/>
                <a:cs typeface="Arial" panose="020B0604020202020204" pitchFamily="34" charset="0"/>
              </a:rPr>
              <a:t>entrance</a:t>
            </a: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5443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p:cNvSpPr txBox="1"/>
          <p:nvPr/>
        </p:nvSpPr>
        <p:spPr>
          <a:xfrm>
            <a:off x="5410200" y="1828800"/>
            <a:ext cx="2819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chemeClr val="bg1"/>
                </a:solidFill>
                <a:latin typeface="Arial" panose="020B0604020202020204" pitchFamily="34" charset="0"/>
                <a:cs typeface="Arial" panose="020B0604020202020204" pitchFamily="34" charset="0"/>
              </a:rPr>
              <a:t>Late afternoon temperature distribution, overcast day</a:t>
            </a:r>
            <a:endParaRPr lang="en-US" dirty="0">
              <a:solidFill>
                <a:schemeClr val="bg1"/>
              </a:solidFill>
              <a:latin typeface="Arial" panose="020B0604020202020204" pitchFamily="34" charset="0"/>
              <a:cs typeface="Arial" panose="020B0604020202020204" pitchFamily="34" charset="0"/>
            </a:endParaRPr>
          </a:p>
        </p:txBody>
      </p:sp>
      <p:sp>
        <p:nvSpPr>
          <p:cNvPr id="13" name="Title 1"/>
          <p:cNvSpPr>
            <a:spLocks noGrp="1"/>
          </p:cNvSpPr>
          <p:nvPr/>
        </p:nvSpPr>
        <p:spPr>
          <a:xfrm>
            <a:off x="5302512" y="304800"/>
            <a:ext cx="2895600" cy="1112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bg1"/>
                </a:solidFill>
                <a:latin typeface="Arial" panose="020B0604020202020204" pitchFamily="34" charset="0"/>
                <a:cs typeface="Arial" panose="020B0604020202020204" pitchFamily="34" charset="0"/>
              </a:rPr>
              <a:t>Lava tube </a:t>
            </a:r>
            <a:br>
              <a:rPr lang="en-US" sz="3200" b="1" dirty="0" smtClean="0">
                <a:solidFill>
                  <a:schemeClr val="bg1"/>
                </a:solidFill>
                <a:latin typeface="Arial" panose="020B0604020202020204" pitchFamily="34" charset="0"/>
                <a:cs typeface="Arial" panose="020B0604020202020204" pitchFamily="34" charset="0"/>
              </a:rPr>
            </a:br>
            <a:r>
              <a:rPr lang="en-US" sz="3200" b="1" dirty="0" smtClean="0">
                <a:solidFill>
                  <a:schemeClr val="bg1"/>
                </a:solidFill>
                <a:latin typeface="Arial" panose="020B0604020202020204" pitchFamily="34" charset="0"/>
                <a:cs typeface="Arial" panose="020B0604020202020204" pitchFamily="34" charset="0"/>
              </a:rPr>
              <a:t>entrance</a:t>
            </a:r>
            <a:endParaRPr lang="en-US" sz="3200" b="1"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7" y="16933"/>
            <a:ext cx="5336379" cy="6813276"/>
          </a:xfrm>
          <a:prstGeom prst="rect">
            <a:avLst/>
          </a:prstGeom>
        </p:spPr>
      </p:pic>
    </p:spTree>
    <p:extLst>
      <p:ext uri="{BB962C8B-B14F-4D97-AF65-F5344CB8AC3E}">
        <p14:creationId xmlns:p14="http://schemas.microsoft.com/office/powerpoint/2010/main" val="1307313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1077218"/>
          </a:xfrm>
          <a:prstGeom prst="rect">
            <a:avLst/>
          </a:prstGeom>
          <a:noFill/>
        </p:spPr>
        <p:txBody>
          <a:bodyPr wrap="square" rtlCol="0">
            <a:spAutoFit/>
          </a:bodyPr>
          <a:lstStyle/>
          <a:p>
            <a:r>
              <a:rPr lang="en-US" sz="3200" dirty="0" smtClean="0">
                <a:solidFill>
                  <a:schemeClr val="bg1"/>
                </a:solidFill>
              </a:rPr>
              <a:t>Habitat Rhythm: Daily Life Seen Through Sensor Analysis</a:t>
            </a:r>
          </a:p>
        </p:txBody>
      </p:sp>
      <p:sp>
        <p:nvSpPr>
          <p:cNvPr id="2" name="TextBox 1"/>
          <p:cNvSpPr txBox="1"/>
          <p:nvPr/>
        </p:nvSpPr>
        <p:spPr>
          <a:xfrm>
            <a:off x="914400" y="8184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9218" name="Picture 2" descr="C:\Users\Simon\Documents\HI-SEAS\YssPaper\WaterGallons_20_26_APR_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097" y="1183255"/>
            <a:ext cx="6324600" cy="47947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066800" y="9708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Tree>
    <p:extLst>
      <p:ext uri="{BB962C8B-B14F-4D97-AF65-F5344CB8AC3E}">
        <p14:creationId xmlns:p14="http://schemas.microsoft.com/office/powerpoint/2010/main" val="405437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1077218"/>
          </a:xfrm>
          <a:prstGeom prst="rect">
            <a:avLst/>
          </a:prstGeom>
          <a:noFill/>
        </p:spPr>
        <p:txBody>
          <a:bodyPr wrap="square" rtlCol="0">
            <a:spAutoFit/>
          </a:bodyPr>
          <a:lstStyle/>
          <a:p>
            <a:r>
              <a:rPr lang="en-US" sz="3200" dirty="0" smtClean="0">
                <a:solidFill>
                  <a:schemeClr val="bg1"/>
                </a:solidFill>
              </a:rPr>
              <a:t>Habitat Rhythm: Daily Life Seen Through Sensor Analysis</a:t>
            </a:r>
          </a:p>
        </p:txBody>
      </p:sp>
      <p:sp>
        <p:nvSpPr>
          <p:cNvPr id="2" name="TextBox 1"/>
          <p:cNvSpPr txBox="1"/>
          <p:nvPr/>
        </p:nvSpPr>
        <p:spPr>
          <a:xfrm>
            <a:off x="914400" y="8184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9218" name="Picture 2" descr="C:\Users\Simon\Documents\HI-SEAS\YssPaper\WaterGallons_20_26_APR_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097" y="1183255"/>
            <a:ext cx="6324600" cy="47947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95300" y="3962400"/>
            <a:ext cx="1752600" cy="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048000" y="2209800"/>
            <a:ext cx="0" cy="32004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419600" y="2209800"/>
            <a:ext cx="0" cy="32004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724400" y="2209800"/>
            <a:ext cx="0" cy="32004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0" y="3685401"/>
            <a:ext cx="1333500" cy="276999"/>
          </a:xfrm>
          <a:prstGeom prst="rect">
            <a:avLst/>
          </a:prstGeom>
          <a:noFill/>
        </p:spPr>
        <p:txBody>
          <a:bodyPr wrap="square" rtlCol="0">
            <a:spAutoFit/>
          </a:bodyPr>
          <a:lstStyle/>
          <a:p>
            <a:r>
              <a:rPr lang="en-US" sz="1200" b="1" dirty="0" smtClean="0"/>
              <a:t>Water Fill</a:t>
            </a:r>
            <a:endParaRPr lang="en-US" sz="1200" dirty="0" smtClean="0"/>
          </a:p>
        </p:txBody>
      </p:sp>
      <p:sp>
        <p:nvSpPr>
          <p:cNvPr id="18" name="TextBox 17"/>
          <p:cNvSpPr txBox="1"/>
          <p:nvPr/>
        </p:nvSpPr>
        <p:spPr>
          <a:xfrm>
            <a:off x="1066800" y="9708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sp>
        <p:nvSpPr>
          <p:cNvPr id="13" name="Rectangle 12"/>
          <p:cNvSpPr/>
          <p:nvPr/>
        </p:nvSpPr>
        <p:spPr>
          <a:xfrm>
            <a:off x="2673506" y="1842709"/>
            <a:ext cx="748988" cy="369332"/>
          </a:xfrm>
          <a:prstGeom prst="rect">
            <a:avLst/>
          </a:prstGeom>
        </p:spPr>
        <p:txBody>
          <a:bodyPr wrap="none">
            <a:spAutoFit/>
          </a:bodyPr>
          <a:lstStyle/>
          <a:p>
            <a:r>
              <a:rPr lang="en-US" b="1" dirty="0" smtClean="0">
                <a:solidFill>
                  <a:srgbClr val="FFC000"/>
                </a:solidFill>
              </a:rPr>
              <a:t>Wake</a:t>
            </a:r>
            <a:endParaRPr lang="en-US" dirty="0">
              <a:solidFill>
                <a:srgbClr val="FFC000"/>
              </a:solidFill>
            </a:endParaRPr>
          </a:p>
        </p:txBody>
      </p:sp>
      <p:sp>
        <p:nvSpPr>
          <p:cNvPr id="14" name="Rectangle 13"/>
          <p:cNvSpPr/>
          <p:nvPr/>
        </p:nvSpPr>
        <p:spPr>
          <a:xfrm>
            <a:off x="3938501" y="1818184"/>
            <a:ext cx="697627" cy="369332"/>
          </a:xfrm>
          <a:prstGeom prst="rect">
            <a:avLst/>
          </a:prstGeom>
        </p:spPr>
        <p:txBody>
          <a:bodyPr wrap="none">
            <a:spAutoFit/>
          </a:bodyPr>
          <a:lstStyle/>
          <a:p>
            <a:r>
              <a:rPr lang="en-US" dirty="0" smtClean="0">
                <a:solidFill>
                  <a:srgbClr val="FFC000"/>
                </a:solidFill>
              </a:rPr>
              <a:t>Sleep</a:t>
            </a:r>
            <a:endParaRPr lang="en-US" dirty="0">
              <a:solidFill>
                <a:srgbClr val="FFC000"/>
              </a:solidFill>
            </a:endParaRPr>
          </a:p>
        </p:txBody>
      </p:sp>
      <p:sp>
        <p:nvSpPr>
          <p:cNvPr id="20" name="Rectangle 19"/>
          <p:cNvSpPr/>
          <p:nvPr/>
        </p:nvSpPr>
        <p:spPr>
          <a:xfrm>
            <a:off x="4550397" y="1827610"/>
            <a:ext cx="748988" cy="369332"/>
          </a:xfrm>
          <a:prstGeom prst="rect">
            <a:avLst/>
          </a:prstGeom>
        </p:spPr>
        <p:txBody>
          <a:bodyPr wrap="none">
            <a:spAutoFit/>
          </a:bodyPr>
          <a:lstStyle/>
          <a:p>
            <a:r>
              <a:rPr lang="en-US" b="1" dirty="0" smtClean="0">
                <a:solidFill>
                  <a:srgbClr val="FFC000"/>
                </a:solidFill>
              </a:rPr>
              <a:t>Wake</a:t>
            </a:r>
            <a:endParaRPr lang="en-US" dirty="0">
              <a:solidFill>
                <a:srgbClr val="FFC000"/>
              </a:solidFill>
            </a:endParaRPr>
          </a:p>
        </p:txBody>
      </p:sp>
    </p:spTree>
    <p:extLst>
      <p:ext uri="{BB962C8B-B14F-4D97-AF65-F5344CB8AC3E}">
        <p14:creationId xmlns:p14="http://schemas.microsoft.com/office/powerpoint/2010/main" val="1265892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Crew</a:t>
            </a:r>
            <a:r>
              <a:rPr lang="en-US" sz="3200" dirty="0">
                <a:solidFill>
                  <a:schemeClr val="bg1"/>
                </a:solidFill>
              </a:rPr>
              <a:t> </a:t>
            </a:r>
            <a:r>
              <a:rPr lang="en-US" sz="3200" dirty="0" smtClean="0">
                <a:solidFill>
                  <a:schemeClr val="bg1"/>
                </a:solidFill>
              </a:rPr>
              <a:t>Activities via CO2 Sensors</a:t>
            </a:r>
          </a:p>
        </p:txBody>
      </p:sp>
      <p:sp>
        <p:nvSpPr>
          <p:cNvPr id="2" name="TextBox 1"/>
          <p:cNvSpPr txBox="1"/>
          <p:nvPr/>
        </p:nvSpPr>
        <p:spPr>
          <a:xfrm>
            <a:off x="914400" y="8184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4098" name="Picture 2" descr="C:\Users\Simon\Documents\HI-SEAS\YssPaper\IEEEtran5\IMAGES\CO2_23_APR_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30" y="660974"/>
            <a:ext cx="7002462"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89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584775"/>
          </a:xfrm>
          <a:prstGeom prst="rect">
            <a:avLst/>
          </a:prstGeom>
          <a:noFill/>
        </p:spPr>
        <p:txBody>
          <a:bodyPr wrap="square" rtlCol="0">
            <a:spAutoFit/>
          </a:bodyPr>
          <a:lstStyle/>
          <a:p>
            <a:r>
              <a:rPr lang="en-US" sz="3200" dirty="0" smtClean="0">
                <a:solidFill>
                  <a:schemeClr val="bg1"/>
                </a:solidFill>
              </a:rPr>
              <a:t>Crew</a:t>
            </a:r>
            <a:r>
              <a:rPr lang="en-US" sz="3200" dirty="0">
                <a:solidFill>
                  <a:schemeClr val="bg1"/>
                </a:solidFill>
              </a:rPr>
              <a:t> </a:t>
            </a:r>
            <a:r>
              <a:rPr lang="en-US" sz="3200" dirty="0" smtClean="0">
                <a:solidFill>
                  <a:schemeClr val="bg1"/>
                </a:solidFill>
              </a:rPr>
              <a:t>Activities via CO2 Sensors</a:t>
            </a:r>
          </a:p>
        </p:txBody>
      </p:sp>
      <p:sp>
        <p:nvSpPr>
          <p:cNvPr id="2" name="TextBox 1"/>
          <p:cNvSpPr txBox="1"/>
          <p:nvPr/>
        </p:nvSpPr>
        <p:spPr>
          <a:xfrm>
            <a:off x="914400" y="818481"/>
            <a:ext cx="5387898" cy="646331"/>
          </a:xfrm>
          <a:prstGeom prst="rect">
            <a:avLst/>
          </a:prstGeom>
          <a:noFill/>
        </p:spPr>
        <p:txBody>
          <a:bodyPr wrap="square" rtlCol="0">
            <a:spAutoFit/>
          </a:bodyPr>
          <a:lstStyle/>
          <a:p>
            <a:pPr marL="285750" indent="-285750">
              <a:buFont typeface="Arial" pitchFamily="34" charset="0"/>
              <a:buChar char="•"/>
            </a:pPr>
            <a:endParaRPr lang="en-US" dirty="0" smtClean="0">
              <a:solidFill>
                <a:schemeClr val="bg1"/>
              </a:solidFill>
            </a:endParaRPr>
          </a:p>
          <a:p>
            <a:endParaRPr lang="en-US" b="1" dirty="0" smtClean="0">
              <a:solidFill>
                <a:schemeClr val="bg1"/>
              </a:solidFill>
            </a:endParaRPr>
          </a:p>
        </p:txBody>
      </p:sp>
      <p:pic>
        <p:nvPicPr>
          <p:cNvPr id="14" name="Picture 2" descr="C:\Users\Simon\Documents\HI-SEAS\YssPaper\IEEEtran5\IMAGES\CO2_23_APR_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660975"/>
            <a:ext cx="7002462" cy="5121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flipV="1">
            <a:off x="3924305" y="1967041"/>
            <a:ext cx="0" cy="32004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05000" y="2412573"/>
            <a:ext cx="710451" cy="369332"/>
          </a:xfrm>
          <a:prstGeom prst="rect">
            <a:avLst/>
          </a:prstGeom>
        </p:spPr>
        <p:txBody>
          <a:bodyPr wrap="none">
            <a:spAutoFit/>
          </a:bodyPr>
          <a:lstStyle/>
          <a:p>
            <a:r>
              <a:rPr lang="en-US" b="1" dirty="0" smtClean="0">
                <a:solidFill>
                  <a:srgbClr val="FFC000"/>
                </a:solidFill>
              </a:rPr>
              <a:t>Sleep</a:t>
            </a:r>
            <a:endParaRPr lang="en-US" dirty="0">
              <a:solidFill>
                <a:srgbClr val="FFC000"/>
              </a:solidFill>
            </a:endParaRPr>
          </a:p>
        </p:txBody>
      </p:sp>
      <p:cxnSp>
        <p:nvCxnSpPr>
          <p:cNvPr id="17" name="Straight Connector 16"/>
          <p:cNvCxnSpPr/>
          <p:nvPr/>
        </p:nvCxnSpPr>
        <p:spPr>
          <a:xfrm flipV="1">
            <a:off x="4495800" y="990600"/>
            <a:ext cx="0" cy="41768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422941" y="969806"/>
            <a:ext cx="2084930" cy="369332"/>
          </a:xfrm>
          <a:prstGeom prst="rect">
            <a:avLst/>
          </a:prstGeom>
        </p:spPr>
        <p:txBody>
          <a:bodyPr wrap="none">
            <a:spAutoFit/>
          </a:bodyPr>
          <a:lstStyle/>
          <a:p>
            <a:r>
              <a:rPr lang="en-US" b="1" dirty="0" smtClean="0">
                <a:solidFill>
                  <a:srgbClr val="FFC000"/>
                </a:solidFill>
              </a:rPr>
              <a:t>Morning Workouts</a:t>
            </a:r>
            <a:endParaRPr lang="en-US" dirty="0">
              <a:solidFill>
                <a:srgbClr val="FFC000"/>
              </a:solidFill>
            </a:endParaRPr>
          </a:p>
        </p:txBody>
      </p:sp>
      <p:cxnSp>
        <p:nvCxnSpPr>
          <p:cNvPr id="19" name="Straight Connector 18"/>
          <p:cNvCxnSpPr/>
          <p:nvPr/>
        </p:nvCxnSpPr>
        <p:spPr>
          <a:xfrm flipV="1">
            <a:off x="4876800" y="1041881"/>
            <a:ext cx="0" cy="41768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876800" y="1041881"/>
            <a:ext cx="1142300" cy="369332"/>
          </a:xfrm>
          <a:prstGeom prst="rect">
            <a:avLst/>
          </a:prstGeom>
        </p:spPr>
        <p:txBody>
          <a:bodyPr wrap="none">
            <a:spAutoFit/>
          </a:bodyPr>
          <a:lstStyle/>
          <a:p>
            <a:r>
              <a:rPr lang="en-US" b="1" dirty="0" smtClean="0">
                <a:solidFill>
                  <a:srgbClr val="FFC000"/>
                </a:solidFill>
              </a:rPr>
              <a:t>Breakfast</a:t>
            </a:r>
            <a:endParaRPr lang="en-US" dirty="0">
              <a:solidFill>
                <a:srgbClr val="FFC000"/>
              </a:solidFill>
            </a:endParaRPr>
          </a:p>
        </p:txBody>
      </p:sp>
      <p:cxnSp>
        <p:nvCxnSpPr>
          <p:cNvPr id="21" name="Straight Connector 20"/>
          <p:cNvCxnSpPr/>
          <p:nvPr/>
        </p:nvCxnSpPr>
        <p:spPr>
          <a:xfrm flipV="1">
            <a:off x="2743200" y="2438400"/>
            <a:ext cx="0" cy="27803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175317" y="1973252"/>
            <a:ext cx="748988" cy="369332"/>
          </a:xfrm>
          <a:prstGeom prst="rect">
            <a:avLst/>
          </a:prstGeom>
        </p:spPr>
        <p:txBody>
          <a:bodyPr wrap="none">
            <a:spAutoFit/>
          </a:bodyPr>
          <a:lstStyle/>
          <a:p>
            <a:r>
              <a:rPr lang="en-US" b="1" dirty="0" smtClean="0">
                <a:solidFill>
                  <a:srgbClr val="FFC000"/>
                </a:solidFill>
              </a:rPr>
              <a:t>Wake</a:t>
            </a:r>
            <a:endParaRPr lang="en-US" dirty="0">
              <a:solidFill>
                <a:srgbClr val="FFC000"/>
              </a:solidFill>
            </a:endParaRPr>
          </a:p>
        </p:txBody>
      </p:sp>
    </p:spTree>
    <p:extLst>
      <p:ext uri="{BB962C8B-B14F-4D97-AF65-F5344CB8AC3E}">
        <p14:creationId xmlns:p14="http://schemas.microsoft.com/office/powerpoint/2010/main" val="2418654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6697" y="98079"/>
            <a:ext cx="5105400" cy="1938992"/>
          </a:xfrm>
          <a:prstGeom prst="rect">
            <a:avLst/>
          </a:prstGeom>
          <a:noFill/>
        </p:spPr>
        <p:txBody>
          <a:bodyPr wrap="square" rtlCol="0">
            <a:spAutoFit/>
          </a:bodyPr>
          <a:lstStyle/>
          <a:p>
            <a:r>
              <a:rPr lang="en-US" sz="3200" dirty="0" smtClean="0">
                <a:solidFill>
                  <a:schemeClr val="bg1"/>
                </a:solidFill>
              </a:rPr>
              <a:t>The  Intelligent Habitat</a:t>
            </a:r>
          </a:p>
          <a:p>
            <a:r>
              <a:rPr lang="en-US" sz="3200" dirty="0" smtClean="0">
                <a:solidFill>
                  <a:schemeClr val="bg1"/>
                </a:solidFill>
              </a:rPr>
              <a:t> </a:t>
            </a:r>
          </a:p>
          <a:p>
            <a:r>
              <a:rPr lang="en-US" sz="2800" dirty="0" smtClean="0">
                <a:solidFill>
                  <a:schemeClr val="bg1"/>
                </a:solidFill>
              </a:rPr>
              <a:t>Future planetary habitats monitored via centralized AI</a:t>
            </a:r>
          </a:p>
        </p:txBody>
      </p:sp>
      <p:sp>
        <p:nvSpPr>
          <p:cNvPr id="2" name="TextBox 1"/>
          <p:cNvSpPr txBox="1"/>
          <p:nvPr/>
        </p:nvSpPr>
        <p:spPr>
          <a:xfrm>
            <a:off x="914400" y="3124200"/>
            <a:ext cx="7315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Fusion Model will created to monitor </a:t>
            </a:r>
            <a:r>
              <a:rPr lang="en-US" dirty="0" smtClean="0"/>
              <a:t>systems</a:t>
            </a:r>
          </a:p>
          <a:p>
            <a:pPr marL="285750" indent="-285750">
              <a:buFont typeface="Arial" panose="020B0604020202020204" pitchFamily="34" charset="0"/>
              <a:buChar char="•"/>
            </a:pPr>
            <a:r>
              <a:rPr lang="en-US" dirty="0" smtClean="0"/>
              <a:t>Daily sensor patterns to predict daily energy water needs</a:t>
            </a:r>
          </a:p>
          <a:p>
            <a:pPr marL="285750" indent="-285750">
              <a:buFont typeface="Arial" panose="020B0604020202020204" pitchFamily="34" charset="0"/>
              <a:buChar char="•"/>
            </a:pPr>
            <a:r>
              <a:rPr lang="en-US" dirty="0" smtClean="0"/>
              <a:t>Crew interface activities with computer </a:t>
            </a:r>
          </a:p>
          <a:p>
            <a:pPr marL="285750" indent="-285750">
              <a:buFont typeface="Arial" panose="020B0604020202020204" pitchFamily="34" charset="0"/>
              <a:buChar char="•"/>
            </a:pPr>
            <a:r>
              <a:rPr lang="en-US" dirty="0" smtClean="0"/>
              <a:t>Computer predict potential power/water issues then request actions via crew (Reduce water usages etc.)</a:t>
            </a:r>
          </a:p>
          <a:p>
            <a:pPr marL="285750" indent="-285750">
              <a:buFont typeface="Arial" panose="020B0604020202020204" pitchFamily="34" charset="0"/>
              <a:buChar char="•"/>
            </a:pPr>
            <a:r>
              <a:rPr lang="en-US" dirty="0" smtClean="0"/>
              <a:t>Greater number of sensors to identify power/water usage in finer detail (washroom sink vs. shower or Kitchen sink)</a:t>
            </a:r>
          </a:p>
        </p:txBody>
      </p:sp>
      <p:pic>
        <p:nvPicPr>
          <p:cNvPr id="5122" name="Picture 2" descr="C:\Users\Simon\Documents\HI-SEAS\YssPaper\IEEEtran5\IMAGES\Data_Fusion_-_Scatter_pl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2097" y="0"/>
            <a:ext cx="33658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3538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HI-SEAS Crew</a:t>
            </a:r>
          </a:p>
        </p:txBody>
      </p:sp>
      <p:sp>
        <p:nvSpPr>
          <p:cNvPr id="2" name="Rectangle 1"/>
          <p:cNvSpPr/>
          <p:nvPr/>
        </p:nvSpPr>
        <p:spPr>
          <a:xfrm>
            <a:off x="820093" y="762000"/>
            <a:ext cx="4572000" cy="369332"/>
          </a:xfrm>
          <a:prstGeom prst="rect">
            <a:avLst/>
          </a:prstGeom>
        </p:spPr>
        <p:txBody>
          <a:bodyPr>
            <a:spAutoFit/>
          </a:bodyPr>
          <a:lstStyle/>
          <a:p>
            <a:r>
              <a:rPr lang="en-US" dirty="0" smtClean="0">
                <a:solidFill>
                  <a:schemeClr val="bg1"/>
                </a:solidFill>
              </a:rPr>
              <a:t>‘Astronaut-Like’ Qualifications </a:t>
            </a:r>
            <a:endParaRPr lang="en-US" dirty="0">
              <a:solidFill>
                <a:schemeClr val="bg1"/>
              </a:solidFill>
            </a:endParaRPr>
          </a:p>
        </p:txBody>
      </p:sp>
      <p:pic>
        <p:nvPicPr>
          <p:cNvPr id="1026" name="Picture 2" descr="C:\Users\Simon\Documents\HI-SEAS\YssPaper\IEEEtran5\IMAGES\the-hi-seas-crew-photo-by-sia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6570" y="1287855"/>
            <a:ext cx="6858000" cy="454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544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6298098" cy="2246769"/>
          </a:xfrm>
          <a:prstGeom prst="rect">
            <a:avLst/>
          </a:prstGeom>
          <a:noFill/>
        </p:spPr>
        <p:txBody>
          <a:bodyPr wrap="square" rtlCol="0">
            <a:spAutoFit/>
          </a:bodyPr>
          <a:lstStyle/>
          <a:p>
            <a:r>
              <a:rPr lang="en-US" sz="2800" dirty="0" smtClean="0">
                <a:solidFill>
                  <a:schemeClr val="bg1"/>
                </a:solidFill>
              </a:rPr>
              <a:t>Conclusion</a:t>
            </a:r>
          </a:p>
          <a:p>
            <a:endParaRPr lang="en-US" sz="2800" dirty="0">
              <a:solidFill>
                <a:schemeClr val="bg1"/>
              </a:solidFill>
            </a:endParaRPr>
          </a:p>
          <a:p>
            <a:r>
              <a:rPr lang="en-US" sz="2800" dirty="0" smtClean="0">
                <a:solidFill>
                  <a:schemeClr val="bg1"/>
                </a:solidFill>
              </a:rPr>
              <a:t>This mission has provided the benchmark for Power and Water Consumption for small long term Planetary Missions</a:t>
            </a:r>
          </a:p>
        </p:txBody>
      </p:sp>
    </p:spTree>
    <p:extLst>
      <p:ext uri="{BB962C8B-B14F-4D97-AF65-F5344CB8AC3E}">
        <p14:creationId xmlns:p14="http://schemas.microsoft.com/office/powerpoint/2010/main" val="149889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Habitat Design</a:t>
            </a:r>
            <a:endParaRPr lang="en-US" sz="4400" dirty="0">
              <a:solidFill>
                <a:schemeClr val="bg1"/>
              </a:solidFill>
            </a:endParaRPr>
          </a:p>
        </p:txBody>
      </p:sp>
      <p:pic>
        <p:nvPicPr>
          <p:cNvPr id="1027" name="Picture 3" descr="C:\Users\Simon\Pictures\HISEAS_hab_d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690" y="0"/>
            <a:ext cx="460031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14400" y="1219200"/>
            <a:ext cx="3429000" cy="1200329"/>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Pacific Domes International</a:t>
            </a:r>
          </a:p>
          <a:p>
            <a:pPr marL="285750" indent="-285750">
              <a:buFont typeface="Arial" pitchFamily="34" charset="0"/>
              <a:buChar char="•"/>
            </a:pPr>
            <a:r>
              <a:rPr lang="en-US" dirty="0" smtClean="0">
                <a:solidFill>
                  <a:schemeClr val="bg1"/>
                </a:solidFill>
              </a:rPr>
              <a:t>Blue Planet Foundation (</a:t>
            </a:r>
            <a:r>
              <a:rPr lang="en-US" dirty="0" err="1" smtClean="0">
                <a:solidFill>
                  <a:schemeClr val="bg1"/>
                </a:solidFill>
              </a:rPr>
              <a:t>Henk</a:t>
            </a:r>
            <a:r>
              <a:rPr lang="en-US" dirty="0" smtClean="0">
                <a:solidFill>
                  <a:schemeClr val="bg1"/>
                </a:solidFill>
              </a:rPr>
              <a:t> Rogers, Tetris Owner)</a:t>
            </a:r>
          </a:p>
          <a:p>
            <a:endParaRPr lang="en-US" dirty="0">
              <a:solidFill>
                <a:schemeClr val="bg1"/>
              </a:solidFill>
            </a:endParaRPr>
          </a:p>
        </p:txBody>
      </p:sp>
      <p:sp>
        <p:nvSpPr>
          <p:cNvPr id="8" name="TextBox 7"/>
          <p:cNvSpPr txBox="1"/>
          <p:nvPr/>
        </p:nvSpPr>
        <p:spPr>
          <a:xfrm>
            <a:off x="838199" y="3135867"/>
            <a:ext cx="8253845" cy="2862322"/>
          </a:xfrm>
          <a:prstGeom prst="rect">
            <a:avLst/>
          </a:prstGeom>
          <a:noFill/>
        </p:spPr>
        <p:txBody>
          <a:bodyPr wrap="square" rtlCol="0">
            <a:spAutoFit/>
          </a:bodyPr>
          <a:lstStyle/>
          <a:p>
            <a:pPr marL="285750" indent="-285750">
              <a:buFont typeface="Arial" pitchFamily="34" charset="0"/>
              <a:buChar char="•"/>
            </a:pPr>
            <a:r>
              <a:rPr lang="en-US" dirty="0" smtClean="0"/>
              <a:t>32-foot Diameter Dome</a:t>
            </a:r>
          </a:p>
          <a:p>
            <a:pPr marL="285750" indent="-285750">
              <a:buFont typeface="Arial" pitchFamily="34" charset="0"/>
              <a:buChar char="•"/>
            </a:pPr>
            <a:r>
              <a:rPr lang="en-US" dirty="0" smtClean="0"/>
              <a:t>6 Bedrooms</a:t>
            </a:r>
          </a:p>
          <a:p>
            <a:pPr marL="285750" indent="-285750">
              <a:buFont typeface="Arial" pitchFamily="34" charset="0"/>
              <a:buChar char="•"/>
            </a:pPr>
            <a:r>
              <a:rPr lang="en-US" dirty="0" smtClean="0"/>
              <a:t>Upstairs/Downstairs Bathroom</a:t>
            </a:r>
          </a:p>
          <a:p>
            <a:pPr marL="285750" indent="-285750">
              <a:buFont typeface="Arial" pitchFamily="34" charset="0"/>
              <a:buChar char="•"/>
            </a:pPr>
            <a:r>
              <a:rPr lang="en-US" dirty="0" smtClean="0"/>
              <a:t>Lab</a:t>
            </a:r>
          </a:p>
          <a:p>
            <a:pPr marL="285750" indent="-285750">
              <a:buFont typeface="Arial" pitchFamily="34" charset="0"/>
              <a:buChar char="•"/>
            </a:pPr>
            <a:r>
              <a:rPr lang="en-US" dirty="0" smtClean="0"/>
              <a:t>Airlock/Sea container</a:t>
            </a:r>
          </a:p>
          <a:p>
            <a:pPr marL="285750" indent="-285750">
              <a:buFont typeface="Arial" pitchFamily="34" charset="0"/>
              <a:buChar char="•"/>
            </a:pPr>
            <a:r>
              <a:rPr lang="en-US" dirty="0" smtClean="0"/>
              <a:t>Living area</a:t>
            </a:r>
          </a:p>
          <a:p>
            <a:pPr marL="285750" indent="-285750">
              <a:buFont typeface="Arial" pitchFamily="34" charset="0"/>
              <a:buChar char="•"/>
            </a:pPr>
            <a:r>
              <a:rPr lang="en-US" dirty="0" smtClean="0"/>
              <a:t>Dining Room</a:t>
            </a:r>
          </a:p>
          <a:p>
            <a:pPr marL="285750" indent="-285750">
              <a:buFont typeface="Arial" pitchFamily="34" charset="0"/>
              <a:buChar char="•"/>
            </a:pPr>
            <a:r>
              <a:rPr lang="en-US" dirty="0" smtClean="0"/>
              <a:t>Kitchen</a:t>
            </a:r>
          </a:p>
          <a:p>
            <a:pPr marL="285750" indent="-285750">
              <a:buFont typeface="Arial" pitchFamily="34" charset="0"/>
              <a:buChar char="•"/>
            </a:pPr>
            <a:r>
              <a:rPr lang="en-US" dirty="0" smtClean="0"/>
              <a:t>Washing Area</a:t>
            </a:r>
          </a:p>
          <a:p>
            <a:endParaRPr lang="en-US" dirty="0"/>
          </a:p>
        </p:txBody>
      </p:sp>
    </p:spTree>
    <p:extLst>
      <p:ext uri="{BB962C8B-B14F-4D97-AF65-F5344CB8AC3E}">
        <p14:creationId xmlns:p14="http://schemas.microsoft.com/office/powerpoint/2010/main" val="135370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Main Floor Habitat</a:t>
            </a:r>
          </a:p>
        </p:txBody>
      </p:sp>
      <p:pic>
        <p:nvPicPr>
          <p:cNvPr id="2050" name="Picture 2" descr="C:\Users\Simon\Documents\HI-SEAS\YssPaper\IEEEtran5\IMAGES\2-1st-Floor-Plan-_-Layout_mont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6" y="1022130"/>
            <a:ext cx="5584348" cy="43118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imon\Documents\HI-SEAS\YssPaper\IEEEtran5\IMAGES\the-kitchen-Photo-by-Sia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200" y="1022130"/>
            <a:ext cx="3048000" cy="20177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Simon\Documents\HI-SEAS\YssPaper\IEEEtran5\IMAGES\food-inventory.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2325" y="3350237"/>
            <a:ext cx="3048000" cy="201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76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5410200" cy="769441"/>
          </a:xfrm>
          <a:prstGeom prst="rect">
            <a:avLst/>
          </a:prstGeom>
          <a:noFill/>
        </p:spPr>
        <p:txBody>
          <a:bodyPr wrap="square" rtlCol="0">
            <a:spAutoFit/>
          </a:bodyPr>
          <a:lstStyle/>
          <a:p>
            <a:r>
              <a:rPr lang="en-US" sz="4400" dirty="0" smtClean="0">
                <a:solidFill>
                  <a:schemeClr val="bg1"/>
                </a:solidFill>
              </a:rPr>
              <a:t>Second Floor Habitat</a:t>
            </a:r>
          </a:p>
        </p:txBody>
      </p:sp>
      <p:pic>
        <p:nvPicPr>
          <p:cNvPr id="3074" name="Picture 2" descr="C:\Users\Simon\Documents\HI-SEAS\YssPaper\IEEEtran5\IMAGES\4-2nd-Floor-Plan-_-Layout_mont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87" y="845641"/>
            <a:ext cx="4674594" cy="360941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imon\Documents\HI-SEAS\YssPaper\IEEEtran5\IMAGES\The-Room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619" y="2638761"/>
            <a:ext cx="521338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412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Site Layout</a:t>
            </a:r>
            <a:endParaRPr lang="en-US" sz="4400" dirty="0">
              <a:solidFill>
                <a:schemeClr val="bg1"/>
              </a:solidFill>
            </a:endParaRPr>
          </a:p>
        </p:txBody>
      </p:sp>
      <p:sp>
        <p:nvSpPr>
          <p:cNvPr id="8" name="TextBox 7"/>
          <p:cNvSpPr txBox="1"/>
          <p:nvPr/>
        </p:nvSpPr>
        <p:spPr>
          <a:xfrm>
            <a:off x="838199" y="3135867"/>
            <a:ext cx="8253845" cy="2585323"/>
          </a:xfrm>
          <a:prstGeom prst="rect">
            <a:avLst/>
          </a:prstGeom>
          <a:noFill/>
        </p:spPr>
        <p:txBody>
          <a:bodyPr wrap="square" rtlCol="0">
            <a:spAutoFit/>
          </a:bodyPr>
          <a:lstStyle/>
          <a:p>
            <a:pPr marL="285750" indent="-285750">
              <a:buFont typeface="Arial" pitchFamily="34" charset="0"/>
              <a:buChar char="•"/>
            </a:pPr>
            <a:r>
              <a:rPr lang="en-US" dirty="0" smtClean="0"/>
              <a:t>500 gallon water tank</a:t>
            </a:r>
          </a:p>
          <a:p>
            <a:pPr marL="285750" indent="-285750">
              <a:buFont typeface="Arial" pitchFamily="34" charset="0"/>
              <a:buChar char="•"/>
            </a:pPr>
            <a:r>
              <a:rPr lang="en-US" dirty="0" smtClean="0"/>
              <a:t>250 gallon backup water tank</a:t>
            </a:r>
          </a:p>
          <a:p>
            <a:pPr marL="285750" indent="-285750">
              <a:buFont typeface="Arial" pitchFamily="34" charset="0"/>
              <a:buChar char="•"/>
            </a:pPr>
            <a:r>
              <a:rPr lang="en-US" dirty="0" smtClean="0"/>
              <a:t>2 x 250 Gallon Septic Tank</a:t>
            </a:r>
          </a:p>
          <a:p>
            <a:pPr marL="285750" indent="-285750">
              <a:buFont typeface="Arial" pitchFamily="34" charset="0"/>
              <a:buChar char="•"/>
            </a:pPr>
            <a:r>
              <a:rPr lang="en-US" dirty="0" smtClean="0"/>
              <a:t>250 gallon Grey water tank</a:t>
            </a:r>
          </a:p>
          <a:p>
            <a:pPr marL="285750" indent="-285750">
              <a:buFont typeface="Arial" pitchFamily="34" charset="0"/>
              <a:buChar char="•"/>
            </a:pPr>
            <a:r>
              <a:rPr lang="en-US" dirty="0" smtClean="0"/>
              <a:t>Planetary Power Generator</a:t>
            </a:r>
          </a:p>
          <a:p>
            <a:pPr marL="285750" indent="-285750">
              <a:buFont typeface="Arial" pitchFamily="34" charset="0"/>
              <a:buChar char="•"/>
            </a:pPr>
            <a:r>
              <a:rPr lang="en-US" dirty="0" smtClean="0"/>
              <a:t>Backup Generator</a:t>
            </a:r>
          </a:p>
          <a:p>
            <a:pPr marL="285750" indent="-285750">
              <a:buFont typeface="Arial" pitchFamily="34" charset="0"/>
              <a:buChar char="•"/>
            </a:pPr>
            <a:r>
              <a:rPr lang="en-US" dirty="0" smtClean="0"/>
              <a:t>8 x Solar Panels</a:t>
            </a:r>
          </a:p>
          <a:p>
            <a:pPr marL="285750" indent="-285750">
              <a:buFont typeface="Arial" pitchFamily="34" charset="0"/>
              <a:buChar char="•"/>
            </a:pPr>
            <a:r>
              <a:rPr lang="en-US" dirty="0" smtClean="0"/>
              <a:t>Telemetry and Communication Systems</a:t>
            </a:r>
          </a:p>
          <a:p>
            <a:pPr marL="285750" indent="-285750">
              <a:buFont typeface="Arial" pitchFamily="34" charset="0"/>
              <a:buChar char="•"/>
            </a:pPr>
            <a:r>
              <a:rPr lang="en-US" dirty="0" smtClean="0"/>
              <a:t>100 gallon Solar Water Heater</a:t>
            </a:r>
          </a:p>
        </p:txBody>
      </p:sp>
      <p:pic>
        <p:nvPicPr>
          <p:cNvPr id="1026" name="Picture 2" descr="C:\Users\Simon\Pictures\sitePl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0391"/>
            <a:ext cx="3924301" cy="303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8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Power Systems</a:t>
            </a:r>
            <a:endParaRPr lang="en-US" sz="4400" dirty="0">
              <a:solidFill>
                <a:schemeClr val="bg1"/>
              </a:solidFill>
            </a:endParaRPr>
          </a:p>
        </p:txBody>
      </p:sp>
      <p:pic>
        <p:nvPicPr>
          <p:cNvPr id="2051" name="Picture 3" descr="C:\Users\Simon\Documents\HI-SEAS\YssPaper\solarPane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1" y="3124200"/>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imon\Documents\HI-SEAS\YssPaper\planetaryPow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
            <a:ext cx="3894860" cy="30237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600" y="845641"/>
            <a:ext cx="3276600" cy="1754326"/>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Planetary Power Hybrid Potential Voltage/Diesel Generator</a:t>
            </a:r>
          </a:p>
          <a:p>
            <a:pPr marL="285750" indent="-285750">
              <a:buFont typeface="Arial" pitchFamily="34" charset="0"/>
              <a:buChar char="•"/>
            </a:pPr>
            <a:r>
              <a:rPr lang="en-US" dirty="0" smtClean="0">
                <a:solidFill>
                  <a:schemeClr val="bg1"/>
                </a:solidFill>
              </a:rPr>
              <a:t>150 A DC </a:t>
            </a:r>
            <a:r>
              <a:rPr lang="en-US" dirty="0" err="1" smtClean="0">
                <a:solidFill>
                  <a:schemeClr val="bg1"/>
                </a:solidFill>
              </a:rPr>
              <a:t>Disel</a:t>
            </a:r>
            <a:r>
              <a:rPr lang="en-US" dirty="0" smtClean="0">
                <a:solidFill>
                  <a:schemeClr val="bg1"/>
                </a:solidFill>
              </a:rPr>
              <a:t> Generator</a:t>
            </a:r>
          </a:p>
          <a:p>
            <a:pPr marL="285750" indent="-285750">
              <a:buFont typeface="Arial" pitchFamily="34" charset="0"/>
              <a:buChar char="•"/>
            </a:pPr>
            <a:r>
              <a:rPr lang="en-US" dirty="0" smtClean="0">
                <a:solidFill>
                  <a:schemeClr val="bg1"/>
                </a:solidFill>
              </a:rPr>
              <a:t>120V/208V @ 60 Hz AC</a:t>
            </a:r>
          </a:p>
          <a:p>
            <a:pPr marL="285750" indent="-285750">
              <a:buFont typeface="Arial" pitchFamily="34" charset="0"/>
              <a:buChar char="•"/>
            </a:pPr>
            <a:endParaRPr lang="en-US" dirty="0">
              <a:solidFill>
                <a:schemeClr val="bg1"/>
              </a:solidFill>
            </a:endParaRPr>
          </a:p>
        </p:txBody>
      </p:sp>
      <p:sp>
        <p:nvSpPr>
          <p:cNvPr id="6" name="TextBox 5"/>
          <p:cNvSpPr txBox="1"/>
          <p:nvPr/>
        </p:nvSpPr>
        <p:spPr>
          <a:xfrm>
            <a:off x="4495800" y="3200400"/>
            <a:ext cx="4114800" cy="2308324"/>
          </a:xfrm>
          <a:prstGeom prst="rect">
            <a:avLst/>
          </a:prstGeom>
          <a:noFill/>
        </p:spPr>
        <p:txBody>
          <a:bodyPr wrap="square" rtlCol="0">
            <a:spAutoFit/>
          </a:bodyPr>
          <a:lstStyle/>
          <a:p>
            <a:pPr marL="285750" indent="-285750">
              <a:buFont typeface="Arial" pitchFamily="34" charset="0"/>
              <a:buChar char="•"/>
            </a:pPr>
            <a:r>
              <a:rPr lang="en-US" dirty="0" smtClean="0"/>
              <a:t>Potential Voltage 480 VDC open circuit</a:t>
            </a:r>
          </a:p>
          <a:p>
            <a:pPr marL="285750" indent="-285750">
              <a:buFont typeface="Arial" pitchFamily="34" charset="0"/>
              <a:buChar char="•"/>
            </a:pPr>
            <a:r>
              <a:rPr lang="en-US" dirty="0" smtClean="0"/>
              <a:t>20 Amp fuse</a:t>
            </a:r>
          </a:p>
          <a:p>
            <a:pPr marL="285750" indent="-285750">
              <a:buFont typeface="Arial" pitchFamily="34" charset="0"/>
              <a:buChar char="•"/>
            </a:pPr>
            <a:r>
              <a:rPr lang="en-US" dirty="0" smtClean="0"/>
              <a:t>Panels max 3.3 kW @ 408 VDC</a:t>
            </a:r>
          </a:p>
          <a:p>
            <a:pPr marL="285750" indent="-285750">
              <a:buFont typeface="Arial" pitchFamily="34" charset="0"/>
              <a:buChar char="•"/>
            </a:pPr>
            <a:r>
              <a:rPr lang="en-US" dirty="0" smtClean="0"/>
              <a:t>18.5% efficiency </a:t>
            </a:r>
          </a:p>
          <a:p>
            <a:pPr marL="285750" indent="-285750">
              <a:buFont typeface="Arial" pitchFamily="34" charset="0"/>
              <a:buChar char="•"/>
            </a:pPr>
            <a:r>
              <a:rPr lang="en-US" dirty="0" smtClean="0"/>
              <a:t>Deployable stands, military grade equipment</a:t>
            </a:r>
          </a:p>
          <a:p>
            <a:pPr marL="285750" indent="-285750">
              <a:buFont typeface="Arial" pitchFamily="34" charset="0"/>
              <a:buChar char="•"/>
            </a:pPr>
            <a:r>
              <a:rPr lang="en-US" dirty="0" smtClean="0"/>
              <a:t>Backup Generator (Honda gas powered Generator)</a:t>
            </a:r>
          </a:p>
        </p:txBody>
      </p:sp>
    </p:spTree>
    <p:extLst>
      <p:ext uri="{BB962C8B-B14F-4D97-AF65-F5344CB8AC3E}">
        <p14:creationId xmlns:p14="http://schemas.microsoft.com/office/powerpoint/2010/main" val="339087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Simon\Pictures\custo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512" y="5991561"/>
            <a:ext cx="3819973" cy="838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0" y="76200"/>
            <a:ext cx="4800600" cy="769441"/>
          </a:xfrm>
          <a:prstGeom prst="rect">
            <a:avLst/>
          </a:prstGeom>
          <a:noFill/>
        </p:spPr>
        <p:txBody>
          <a:bodyPr wrap="square" rtlCol="0">
            <a:spAutoFit/>
          </a:bodyPr>
          <a:lstStyle/>
          <a:p>
            <a:r>
              <a:rPr lang="en-US" sz="4400" dirty="0" smtClean="0">
                <a:solidFill>
                  <a:schemeClr val="bg1"/>
                </a:solidFill>
              </a:rPr>
              <a:t>Water Systems</a:t>
            </a:r>
            <a:endParaRPr lang="en-US" sz="4400" dirty="0">
              <a:solidFill>
                <a:schemeClr val="bg1"/>
              </a:solidFill>
            </a:endParaRPr>
          </a:p>
        </p:txBody>
      </p:sp>
      <p:sp>
        <p:nvSpPr>
          <p:cNvPr id="2" name="TextBox 1"/>
          <p:cNvSpPr txBox="1"/>
          <p:nvPr/>
        </p:nvSpPr>
        <p:spPr>
          <a:xfrm>
            <a:off x="990600" y="845641"/>
            <a:ext cx="3276600" cy="2031325"/>
          </a:xfrm>
          <a:prstGeom prst="rect">
            <a:avLst/>
          </a:prstGeom>
          <a:noFill/>
        </p:spPr>
        <p:txBody>
          <a:bodyPr wrap="square" rtlCol="0">
            <a:spAutoFit/>
          </a:bodyPr>
          <a:lstStyle/>
          <a:p>
            <a:pPr marL="285750" indent="-285750">
              <a:buFont typeface="Arial" pitchFamily="34" charset="0"/>
              <a:buChar char="•"/>
            </a:pPr>
            <a:r>
              <a:rPr lang="en-US" dirty="0" smtClean="0">
                <a:solidFill>
                  <a:schemeClr val="bg1"/>
                </a:solidFill>
              </a:rPr>
              <a:t>500 Gallon Main Tank</a:t>
            </a:r>
          </a:p>
          <a:p>
            <a:pPr marL="285750" indent="-285750">
              <a:buFont typeface="Arial" pitchFamily="34" charset="0"/>
              <a:buChar char="•"/>
            </a:pPr>
            <a:r>
              <a:rPr lang="en-US" dirty="0" smtClean="0">
                <a:solidFill>
                  <a:schemeClr val="bg1"/>
                </a:solidFill>
              </a:rPr>
              <a:t>Jet Pump</a:t>
            </a:r>
          </a:p>
          <a:p>
            <a:pPr marL="285750" indent="-285750">
              <a:buFont typeface="Arial" pitchFamily="34" charset="0"/>
              <a:buChar char="•"/>
            </a:pPr>
            <a:r>
              <a:rPr lang="en-US" dirty="0" smtClean="0">
                <a:solidFill>
                  <a:schemeClr val="bg1"/>
                </a:solidFill>
              </a:rPr>
              <a:t>Tank Level Sensor</a:t>
            </a:r>
          </a:p>
          <a:p>
            <a:pPr marL="285750" indent="-285750">
              <a:buFont typeface="Arial" pitchFamily="34" charset="0"/>
              <a:buChar char="•"/>
            </a:pPr>
            <a:r>
              <a:rPr lang="en-US" dirty="0" smtClean="0">
                <a:solidFill>
                  <a:schemeClr val="bg1"/>
                </a:solidFill>
              </a:rPr>
              <a:t>Solar Hot water System</a:t>
            </a:r>
          </a:p>
          <a:p>
            <a:pPr marL="285750" indent="-285750">
              <a:buFont typeface="Arial" pitchFamily="34" charset="0"/>
              <a:buChar char="•"/>
            </a:pPr>
            <a:r>
              <a:rPr lang="en-US" dirty="0" smtClean="0">
                <a:solidFill>
                  <a:schemeClr val="bg1"/>
                </a:solidFill>
              </a:rPr>
              <a:t>250 Gallon Backup Tank</a:t>
            </a:r>
          </a:p>
          <a:p>
            <a:pPr marL="285750" indent="-285750">
              <a:buFont typeface="Arial" pitchFamily="34" charset="0"/>
              <a:buChar char="•"/>
            </a:pPr>
            <a:r>
              <a:rPr lang="en-US" dirty="0" smtClean="0">
                <a:solidFill>
                  <a:schemeClr val="bg1"/>
                </a:solidFill>
              </a:rPr>
              <a:t>2x 250 Gallon Septic Tank</a:t>
            </a:r>
          </a:p>
          <a:p>
            <a:pPr marL="285750" indent="-285750">
              <a:buFont typeface="Arial" pitchFamily="34" charset="0"/>
              <a:buChar char="•"/>
            </a:pPr>
            <a:endParaRPr lang="en-US" dirty="0">
              <a:solidFill>
                <a:schemeClr val="bg1"/>
              </a:solidFill>
            </a:endParaRPr>
          </a:p>
        </p:txBody>
      </p:sp>
      <p:sp>
        <p:nvSpPr>
          <p:cNvPr id="6" name="TextBox 5"/>
          <p:cNvSpPr txBox="1"/>
          <p:nvPr/>
        </p:nvSpPr>
        <p:spPr>
          <a:xfrm>
            <a:off x="4724400" y="3284880"/>
            <a:ext cx="4114800" cy="2031325"/>
          </a:xfrm>
          <a:prstGeom prst="rect">
            <a:avLst/>
          </a:prstGeom>
          <a:noFill/>
        </p:spPr>
        <p:txBody>
          <a:bodyPr wrap="square" rtlCol="0">
            <a:spAutoFit/>
          </a:bodyPr>
          <a:lstStyle/>
          <a:p>
            <a:pPr marL="285750" indent="-285750">
              <a:buFont typeface="Arial" pitchFamily="34" charset="0"/>
              <a:buChar char="•"/>
            </a:pPr>
            <a:r>
              <a:rPr lang="en-US" dirty="0" err="1" smtClean="0"/>
              <a:t>Solahard</a:t>
            </a:r>
            <a:r>
              <a:rPr lang="en-US" dirty="0" smtClean="0"/>
              <a:t> </a:t>
            </a:r>
            <a:r>
              <a:rPr lang="en-US" dirty="0" err="1" smtClean="0"/>
              <a:t>Thermosiphon</a:t>
            </a:r>
            <a:r>
              <a:rPr lang="en-US" dirty="0" smtClean="0"/>
              <a:t> Solar Hot Water S</a:t>
            </a:r>
          </a:p>
          <a:p>
            <a:pPr marL="285750" indent="-285750">
              <a:buFont typeface="Arial" pitchFamily="34" charset="0"/>
              <a:buChar char="•"/>
            </a:pPr>
            <a:r>
              <a:rPr lang="en-US" dirty="0" smtClean="0"/>
              <a:t>80 Gallon Tank</a:t>
            </a:r>
          </a:p>
          <a:p>
            <a:pPr marL="285750" indent="-285750">
              <a:buFont typeface="Arial" pitchFamily="34" charset="0"/>
              <a:buChar char="•"/>
            </a:pPr>
            <a:r>
              <a:rPr lang="en-US" dirty="0" smtClean="0"/>
              <a:t>240 VAC backup heater</a:t>
            </a:r>
          </a:p>
          <a:p>
            <a:pPr marL="285750" indent="-285750">
              <a:buFont typeface="Arial" pitchFamily="34" charset="0"/>
              <a:buChar char="•"/>
            </a:pPr>
            <a:r>
              <a:rPr lang="en-US" dirty="0" smtClean="0"/>
              <a:t>Manual measurements on Septic and Grey water tanks</a:t>
            </a:r>
          </a:p>
          <a:p>
            <a:pPr marL="285750" indent="-285750">
              <a:buFont typeface="Arial" pitchFamily="34" charset="0"/>
              <a:buChar char="•"/>
            </a:pPr>
            <a:endParaRPr lang="en-US" dirty="0" smtClean="0"/>
          </a:p>
        </p:txBody>
      </p:sp>
      <p:pic>
        <p:nvPicPr>
          <p:cNvPr id="3074" name="Picture 2" descr="C:\Users\Simon\Documents\HI-SEAS\YssPaper\measure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0"/>
            <a:ext cx="2551112" cy="304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imon\Documents\HI-SEAS\YssPaper\northSepticMeasu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514" y="3296031"/>
            <a:ext cx="3642771" cy="273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555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1945</TotalTime>
  <Words>828</Words>
  <Application>Microsoft Office PowerPoint</Application>
  <PresentationFormat>On-screen Show (4:3)</PresentationFormat>
  <Paragraphs>163</Paragraphs>
  <Slides>30</Slides>
  <Notes>29</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1_NewsPrint</vt:lpstr>
      <vt:lpstr>NewsPrint</vt:lpstr>
      <vt:lpstr>Planetary Habitat Systems Monitoring on a Mars Analog Mission   HI-SEAS (Hawaii Space Exploration and Analog Simulation) </vt:lpstr>
      <vt:lpstr>MARS ANALOG HABITAT 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Planetary Habitat Systems Monitoring on a Mars Analog Mission</dc:title>
  <dc:creator>Simon Engler</dc:creator>
  <cp:lastModifiedBy>Simon Engler</cp:lastModifiedBy>
  <cp:revision>56</cp:revision>
  <dcterms:created xsi:type="dcterms:W3CDTF">2013-09-05T09:49:05Z</dcterms:created>
  <dcterms:modified xsi:type="dcterms:W3CDTF">2013-09-23T17:58:13Z</dcterms:modified>
</cp:coreProperties>
</file>